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Roboto"/>
      <p:regular r:id="rId54"/>
      <p:bold r:id="rId55"/>
      <p:italic r:id="rId56"/>
      <p:boldItalic r:id="rId57"/>
    </p:embeddedFont>
    <p:embeddedFont>
      <p:font typeface="Montserrat"/>
      <p:regular r:id="rId58"/>
      <p:bold r:id="rId59"/>
      <p:italic r:id="rId60"/>
      <p:boldItalic r:id="rId61"/>
    </p:embeddedFont>
    <p:embeddedFont>
      <p:font typeface="Fira Sans Extra Condensed Medium"/>
      <p:regular r:id="rId62"/>
      <p:bold r:id="rId63"/>
      <p:italic r:id="rId64"/>
      <p:boldItalic r:id="rId65"/>
    </p:embeddedFont>
    <p:embeddedFont>
      <p:font typeface="Montserrat ExtraBold"/>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E08A46-6258-4EC1-9A39-1AE3F2D8B400}">
  <a:tblStyle styleId="{BDE08A46-6258-4EC1-9A39-1AE3F2D8B4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BDF4AC-84CC-40CF-9D3C-2EEF8860EDA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Medium-regular.fntdata"/><Relationship Id="rId61" Type="http://schemas.openxmlformats.org/officeDocument/2006/relationships/font" Target="fonts/Montserrat-boldItalic.fntdata"/><Relationship Id="rId20" Type="http://schemas.openxmlformats.org/officeDocument/2006/relationships/slide" Target="slides/slide15.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7.xml"/><Relationship Id="rId66" Type="http://schemas.openxmlformats.org/officeDocument/2006/relationships/font" Target="fonts/MontserratExtraBold-bold.fntdata"/><Relationship Id="rId21" Type="http://schemas.openxmlformats.org/officeDocument/2006/relationships/slide" Target="slides/slide16.xml"/><Relationship Id="rId65" Type="http://schemas.openxmlformats.org/officeDocument/2006/relationships/font" Target="fonts/FiraSansExtraCondensedMedium-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MontserratExtraBold-boldItalic.fntdata"/><Relationship Id="rId60" Type="http://schemas.openxmlformats.org/officeDocument/2006/relationships/font" Target="fonts/Montserra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Montserrat-bold.fntdata"/><Relationship Id="rId14" Type="http://schemas.openxmlformats.org/officeDocument/2006/relationships/slide" Target="slides/slide9.xml"/><Relationship Id="rId58" Type="http://schemas.openxmlformats.org/officeDocument/2006/relationships/font" Target="fonts/Montserr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9a6fc177a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99a6fc177a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90daa1d02_8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990daa1d02_8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990daa1d02_8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990daa1d02_8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90daa1d02_8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90daa1d02_8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990daa1d02_8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99754e681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99754e681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999754e681_6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99754e681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99754e681_5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999754e681_5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90daa1d02_8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90daa1d02_8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990daa1d02_8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9a6fc177a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99a6fc177a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98bbfe6c5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998bbfe6c5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998bbfe6c5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98bbfe6c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98bbfe6c5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998bbfe6c5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98bbfe6c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98bbfe6c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2998bbfe6c5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90daa1d02_8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90daa1d02_8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2990daa1d02_8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99754e681_5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99754e681_5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999754e681_5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931363e9e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931363e9e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9931363e9e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90daa1d02_8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90daa1d02_8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990daa1d02_8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e636284f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9e636284f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29e636284f7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e636284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e636284f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9e636284f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e636284f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9e636284f7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9e636284f7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e636284f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e636284f7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9e636284f7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999754e681_5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999754e681_5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2999754e681_5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931363e9e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9931363e9e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29931363e9e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cbf01346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29cbf0134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999754e681_5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999754e681_5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2999754e681_5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101" name="Shape 101"/>
        <p:cNvGrpSpPr/>
        <p:nvPr/>
      </p:nvGrpSpPr>
      <p:grpSpPr>
        <a:xfrm>
          <a:off x="0" y="0"/>
          <a:ext cx="0" cy="0"/>
          <a:chOff x="0" y="0"/>
          <a:chExt cx="0" cy="0"/>
        </a:xfrm>
      </p:grpSpPr>
      <p:grpSp>
        <p:nvGrpSpPr>
          <p:cNvPr id="102" name="Google Shape;102;p13"/>
          <p:cNvGrpSpPr/>
          <p:nvPr/>
        </p:nvGrpSpPr>
        <p:grpSpPr>
          <a:xfrm>
            <a:off x="1" y="0"/>
            <a:ext cx="12191999" cy="6858000"/>
            <a:chOff x="1" y="0"/>
            <a:chExt cx="12191999" cy="6858000"/>
          </a:xfrm>
        </p:grpSpPr>
        <p:sp>
          <p:nvSpPr>
            <p:cNvPr id="103" name="Google Shape;103;p13"/>
            <p:cNvSpPr/>
            <p:nvPr/>
          </p:nvSpPr>
          <p:spPr>
            <a:xfrm flipH="1">
              <a:off x="8580896" y="1"/>
              <a:ext cx="3611104" cy="3611104"/>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3"/>
            <p:cNvSpPr/>
            <p:nvPr/>
          </p:nvSpPr>
          <p:spPr>
            <a:xfrm flipH="1">
              <a:off x="8580896" y="3246896"/>
              <a:ext cx="3611104" cy="3611104"/>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3"/>
            <p:cNvSpPr/>
            <p:nvPr/>
          </p:nvSpPr>
          <p:spPr>
            <a:xfrm>
              <a:off x="1" y="0"/>
              <a:ext cx="933856" cy="933856"/>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6" name="Google Shape;106;p13"/>
            <p:cNvGrpSpPr/>
            <p:nvPr/>
          </p:nvGrpSpPr>
          <p:grpSpPr>
            <a:xfrm>
              <a:off x="8082092" y="5590903"/>
              <a:ext cx="1572380" cy="1267097"/>
              <a:chOff x="7413403" y="4976359"/>
              <a:chExt cx="2334986" cy="1881641"/>
            </a:xfrm>
          </p:grpSpPr>
          <p:sp>
            <p:nvSpPr>
              <p:cNvPr id="107" name="Google Shape;107;p13"/>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3"/>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09" name="Google Shape;109;p13"/>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800"/>
              <a:buFont typeface="Calibri"/>
              <a:buNone/>
              <a:defRPr b="1" sz="4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3"/>
          <p:cNvSpPr txBox="1"/>
          <p:nvPr>
            <p:ph idx="1" type="body"/>
          </p:nvPr>
        </p:nvSpPr>
        <p:spPr>
          <a:xfrm>
            <a:off x="1166813" y="2023984"/>
            <a:ext cx="4664075" cy="469051"/>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200"/>
              </a:spcBef>
              <a:spcAft>
                <a:spcPts val="0"/>
              </a:spcAft>
              <a:buSzPts val="2800"/>
              <a:buFont typeface="Arial"/>
              <a:buNone/>
              <a:defRPr b="0" sz="2800">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1" name="Google Shape;111;p13"/>
          <p:cNvSpPr txBox="1"/>
          <p:nvPr>
            <p:ph idx="2" type="body"/>
          </p:nvPr>
        </p:nvSpPr>
        <p:spPr>
          <a:xfrm>
            <a:off x="1167493" y="2528203"/>
            <a:ext cx="4663440" cy="2828613"/>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2000"/>
              <a:buNone/>
              <a:defRPr sz="2000">
                <a:latin typeface="Calibri"/>
                <a:ea typeface="Calibri"/>
                <a:cs typeface="Calibri"/>
                <a:sym typeface="Calibri"/>
              </a:defRPr>
            </a:lvl1pPr>
            <a:lvl2pPr indent="-228600" lvl="1" marL="914400" algn="l">
              <a:lnSpc>
                <a:spcPct val="90000"/>
              </a:lnSpc>
              <a:spcBef>
                <a:spcPts val="200"/>
              </a:spcBef>
              <a:spcAft>
                <a:spcPts val="0"/>
              </a:spcAft>
              <a:buSzPts val="1800"/>
              <a:buNone/>
              <a:defRPr sz="1800">
                <a:latin typeface="Calibri"/>
                <a:ea typeface="Calibri"/>
                <a:cs typeface="Calibri"/>
                <a:sym typeface="Calibri"/>
              </a:defRPr>
            </a:lvl2pPr>
            <a:lvl3pPr indent="-228600" lvl="2" marL="1371600" algn="l">
              <a:lnSpc>
                <a:spcPct val="90000"/>
              </a:lnSpc>
              <a:spcBef>
                <a:spcPts val="400"/>
              </a:spcBef>
              <a:spcAft>
                <a:spcPts val="0"/>
              </a:spcAft>
              <a:buSzPts val="1600"/>
              <a:buNone/>
              <a:defRPr sz="1600">
                <a:latin typeface="Calibri"/>
                <a:ea typeface="Calibri"/>
                <a:cs typeface="Calibri"/>
                <a:sym typeface="Calibri"/>
              </a:defRPr>
            </a:lvl3pPr>
            <a:lvl4pPr indent="-228600" lvl="3" marL="1828800" algn="l">
              <a:lnSpc>
                <a:spcPct val="90000"/>
              </a:lnSpc>
              <a:spcBef>
                <a:spcPts val="400"/>
              </a:spcBef>
              <a:spcAft>
                <a:spcPts val="0"/>
              </a:spcAft>
              <a:buSzPts val="1400"/>
              <a:buNone/>
              <a:defRPr sz="1400">
                <a:latin typeface="Calibri"/>
                <a:ea typeface="Calibri"/>
                <a:cs typeface="Calibri"/>
                <a:sym typeface="Calibri"/>
              </a:defRPr>
            </a:lvl4pPr>
            <a:lvl5pPr indent="-228600" lvl="4" marL="2286000" algn="l">
              <a:lnSpc>
                <a:spcPct val="90000"/>
              </a:lnSpc>
              <a:spcBef>
                <a:spcPts val="400"/>
              </a:spcBef>
              <a:spcAft>
                <a:spcPts val="0"/>
              </a:spcAft>
              <a:buSzPts val="1400"/>
              <a:buNone/>
              <a:defRPr sz="1400">
                <a:latin typeface="Calibri"/>
                <a:ea typeface="Calibri"/>
                <a:cs typeface="Calibri"/>
                <a:sym typeface="Calibri"/>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3"/>
          <p:cNvSpPr txBox="1"/>
          <p:nvPr>
            <p:ph idx="3" type="body"/>
          </p:nvPr>
        </p:nvSpPr>
        <p:spPr>
          <a:xfrm>
            <a:off x="6283235" y="2023984"/>
            <a:ext cx="4664075" cy="469051"/>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200"/>
              </a:spcBef>
              <a:spcAft>
                <a:spcPts val="0"/>
              </a:spcAft>
              <a:buSzPts val="2800"/>
              <a:buFont typeface="Arial"/>
              <a:buNone/>
              <a:defRPr b="0" sz="2800">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3" name="Google Shape;113;p13"/>
          <p:cNvSpPr txBox="1"/>
          <p:nvPr>
            <p:ph idx="4" type="body"/>
          </p:nvPr>
        </p:nvSpPr>
        <p:spPr>
          <a:xfrm>
            <a:off x="6283235" y="2528203"/>
            <a:ext cx="4663440" cy="2828613"/>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2000"/>
              <a:buNone/>
              <a:defRPr sz="2000">
                <a:latin typeface="Calibri"/>
                <a:ea typeface="Calibri"/>
                <a:cs typeface="Calibri"/>
                <a:sym typeface="Calibri"/>
              </a:defRPr>
            </a:lvl1pPr>
            <a:lvl2pPr indent="-228600" lvl="1" marL="914400" algn="l">
              <a:lnSpc>
                <a:spcPct val="90000"/>
              </a:lnSpc>
              <a:spcBef>
                <a:spcPts val="200"/>
              </a:spcBef>
              <a:spcAft>
                <a:spcPts val="0"/>
              </a:spcAft>
              <a:buSzPts val="1800"/>
              <a:buNone/>
              <a:defRPr sz="1800">
                <a:latin typeface="Calibri"/>
                <a:ea typeface="Calibri"/>
                <a:cs typeface="Calibri"/>
                <a:sym typeface="Calibri"/>
              </a:defRPr>
            </a:lvl2pPr>
            <a:lvl3pPr indent="-228600" lvl="2" marL="1371600" algn="l">
              <a:lnSpc>
                <a:spcPct val="90000"/>
              </a:lnSpc>
              <a:spcBef>
                <a:spcPts val="400"/>
              </a:spcBef>
              <a:spcAft>
                <a:spcPts val="0"/>
              </a:spcAft>
              <a:buSzPts val="1600"/>
              <a:buNone/>
              <a:defRPr sz="1600">
                <a:latin typeface="Calibri"/>
                <a:ea typeface="Calibri"/>
                <a:cs typeface="Calibri"/>
                <a:sym typeface="Calibri"/>
              </a:defRPr>
            </a:lvl3pPr>
            <a:lvl4pPr indent="-228600" lvl="3" marL="1828800" algn="l">
              <a:lnSpc>
                <a:spcPct val="90000"/>
              </a:lnSpc>
              <a:spcBef>
                <a:spcPts val="400"/>
              </a:spcBef>
              <a:spcAft>
                <a:spcPts val="0"/>
              </a:spcAft>
              <a:buSzPts val="1400"/>
              <a:buNone/>
              <a:defRPr sz="1400">
                <a:latin typeface="Calibri"/>
                <a:ea typeface="Calibri"/>
                <a:cs typeface="Calibri"/>
                <a:sym typeface="Calibri"/>
              </a:defRPr>
            </a:lvl4pPr>
            <a:lvl5pPr indent="-228600" lvl="4" marL="2286000" algn="l">
              <a:lnSpc>
                <a:spcPct val="90000"/>
              </a:lnSpc>
              <a:spcBef>
                <a:spcPts val="400"/>
              </a:spcBef>
              <a:spcAft>
                <a:spcPts val="0"/>
              </a:spcAft>
              <a:buSzPts val="1400"/>
              <a:buNone/>
              <a:defRPr sz="1400">
                <a:latin typeface="Calibri"/>
                <a:ea typeface="Calibri"/>
                <a:cs typeface="Calibri"/>
                <a:sym typeface="Calibri"/>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4" name="Google Shape;114;p13"/>
          <p:cNvSpPr txBox="1"/>
          <p:nvPr>
            <p:ph idx="10" type="dt"/>
          </p:nvPr>
        </p:nvSpPr>
        <p:spPr>
          <a:xfrm>
            <a:off x="3810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3"/>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2"/>
                </a:solidFill>
                <a:latin typeface="Calibri"/>
                <a:ea typeface="Calibri"/>
                <a:cs typeface="Calibri"/>
                <a:sym typeface="Calibri"/>
              </a:defRPr>
            </a:lvl1pPr>
            <a:lvl2pPr indent="0" lvl="1" marL="0" algn="r">
              <a:spcBef>
                <a:spcPts val="0"/>
              </a:spcBef>
              <a:buNone/>
              <a:defRPr sz="1200">
                <a:solidFill>
                  <a:schemeClr val="accent2"/>
                </a:solidFill>
                <a:latin typeface="Calibri"/>
                <a:ea typeface="Calibri"/>
                <a:cs typeface="Calibri"/>
                <a:sym typeface="Calibri"/>
              </a:defRPr>
            </a:lvl2pPr>
            <a:lvl3pPr indent="0" lvl="2" marL="0" algn="r">
              <a:spcBef>
                <a:spcPts val="0"/>
              </a:spcBef>
              <a:buNone/>
              <a:defRPr sz="1200">
                <a:solidFill>
                  <a:schemeClr val="accent2"/>
                </a:solidFill>
                <a:latin typeface="Calibri"/>
                <a:ea typeface="Calibri"/>
                <a:cs typeface="Calibri"/>
                <a:sym typeface="Calibri"/>
              </a:defRPr>
            </a:lvl3pPr>
            <a:lvl4pPr indent="0" lvl="3" marL="0" algn="r">
              <a:spcBef>
                <a:spcPts val="0"/>
              </a:spcBef>
              <a:buNone/>
              <a:defRPr sz="1200">
                <a:solidFill>
                  <a:schemeClr val="accent2"/>
                </a:solidFill>
                <a:latin typeface="Calibri"/>
                <a:ea typeface="Calibri"/>
                <a:cs typeface="Calibri"/>
                <a:sym typeface="Calibri"/>
              </a:defRPr>
            </a:lvl4pPr>
            <a:lvl5pPr indent="0" lvl="4" marL="0" algn="r">
              <a:spcBef>
                <a:spcPts val="0"/>
              </a:spcBef>
              <a:buNone/>
              <a:defRPr sz="1200">
                <a:solidFill>
                  <a:schemeClr val="accent2"/>
                </a:solidFill>
                <a:latin typeface="Calibri"/>
                <a:ea typeface="Calibri"/>
                <a:cs typeface="Calibri"/>
                <a:sym typeface="Calibri"/>
              </a:defRPr>
            </a:lvl5pPr>
            <a:lvl6pPr indent="0" lvl="5" marL="0" algn="r">
              <a:spcBef>
                <a:spcPts val="0"/>
              </a:spcBef>
              <a:buNone/>
              <a:defRPr sz="1200">
                <a:solidFill>
                  <a:schemeClr val="accent2"/>
                </a:solidFill>
                <a:latin typeface="Calibri"/>
                <a:ea typeface="Calibri"/>
                <a:cs typeface="Calibri"/>
                <a:sym typeface="Calibri"/>
              </a:defRPr>
            </a:lvl6pPr>
            <a:lvl7pPr indent="0" lvl="6" marL="0" algn="r">
              <a:spcBef>
                <a:spcPts val="0"/>
              </a:spcBef>
              <a:buNone/>
              <a:defRPr sz="1200">
                <a:solidFill>
                  <a:schemeClr val="accent2"/>
                </a:solidFill>
                <a:latin typeface="Calibri"/>
                <a:ea typeface="Calibri"/>
                <a:cs typeface="Calibri"/>
                <a:sym typeface="Calibri"/>
              </a:defRPr>
            </a:lvl7pPr>
            <a:lvl8pPr indent="0" lvl="7" marL="0" algn="r">
              <a:spcBef>
                <a:spcPts val="0"/>
              </a:spcBef>
              <a:buNone/>
              <a:defRPr sz="1200">
                <a:solidFill>
                  <a:schemeClr val="accent2"/>
                </a:solidFill>
                <a:latin typeface="Calibri"/>
                <a:ea typeface="Calibri"/>
                <a:cs typeface="Calibri"/>
                <a:sym typeface="Calibri"/>
              </a:defRPr>
            </a:lvl8pPr>
            <a:lvl9pPr indent="0" lvl="8" marL="0" algn="r">
              <a:spcBef>
                <a:spcPts val="0"/>
              </a:spcBef>
              <a:buNone/>
              <a:defRPr sz="1200">
                <a:solidFill>
                  <a:schemeClr val="accen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 + Design">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4"/>
          <p:cNvSpPr txBox="1"/>
          <p:nvPr>
            <p:ph type="title"/>
          </p:nvPr>
        </p:nvSpPr>
        <p:spPr>
          <a:xfrm>
            <a:off x="1251333" y="593367"/>
            <a:ext cx="6269600" cy="12552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chemeClr val="accent1"/>
              </a:buClr>
              <a:buSzPts val="2400"/>
              <a:buFont typeface="Calibri"/>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15"/>
          <p:cNvSpPr txBox="1"/>
          <p:nvPr>
            <p:ph type="title"/>
          </p:nvPr>
        </p:nvSpPr>
        <p:spPr>
          <a:xfrm>
            <a:off x="5016893" y="4237000"/>
            <a:ext cx="4091600" cy="7984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chemeClr val="lt1"/>
              </a:buClr>
              <a:buSzPts val="3600"/>
              <a:buFont typeface="Calibri"/>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p:txBody>
      </p:sp>
      <p:sp>
        <p:nvSpPr>
          <p:cNvPr id="121" name="Google Shape;121;p15"/>
          <p:cNvSpPr txBox="1"/>
          <p:nvPr>
            <p:ph idx="2" type="title"/>
          </p:nvPr>
        </p:nvSpPr>
        <p:spPr>
          <a:xfrm>
            <a:off x="1397693" y="4383333"/>
            <a:ext cx="3217200" cy="12420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85000"/>
              </a:lnSpc>
              <a:spcBef>
                <a:spcPts val="0"/>
              </a:spcBef>
              <a:spcAft>
                <a:spcPts val="0"/>
              </a:spcAft>
              <a:buClr>
                <a:schemeClr val="lt1"/>
              </a:buClr>
              <a:buSzPts val="6000"/>
              <a:buFont typeface="Calibri"/>
              <a:buNone/>
              <a:defRPr sz="80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p:txBody>
      </p:sp>
      <p:sp>
        <p:nvSpPr>
          <p:cNvPr id="122" name="Google Shape;122;p15"/>
          <p:cNvSpPr txBox="1"/>
          <p:nvPr>
            <p:ph idx="1" type="subTitle"/>
          </p:nvPr>
        </p:nvSpPr>
        <p:spPr>
          <a:xfrm>
            <a:off x="5016893" y="4960867"/>
            <a:ext cx="4091600" cy="61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867">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 + Bullet Points">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6"/>
          <p:cNvSpPr txBox="1"/>
          <p:nvPr>
            <p:ph type="title"/>
          </p:nvPr>
        </p:nvSpPr>
        <p:spPr>
          <a:xfrm>
            <a:off x="1251333" y="593367"/>
            <a:ext cx="7647600" cy="12552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chemeClr val="accent1"/>
              </a:buClr>
              <a:buSzPts val="2400"/>
              <a:buFont typeface="Calibri"/>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25" name="Google Shape;125;p16"/>
          <p:cNvSpPr txBox="1"/>
          <p:nvPr>
            <p:ph idx="1" type="body"/>
          </p:nvPr>
        </p:nvSpPr>
        <p:spPr>
          <a:xfrm>
            <a:off x="1251333" y="1661367"/>
            <a:ext cx="9562800" cy="4053200"/>
          </a:xfrm>
          <a:prstGeom prst="rect">
            <a:avLst/>
          </a:prstGeom>
          <a:noFill/>
          <a:ln>
            <a:noFill/>
          </a:ln>
        </p:spPr>
        <p:txBody>
          <a:bodyPr anchorCtr="0" anchor="t" bIns="91425" lIns="91425" spcFirstLastPara="1" rIns="91425" wrap="square" tIns="91425">
            <a:noAutofit/>
          </a:bodyPr>
          <a:lstStyle>
            <a:lvl1pPr indent="-301625" lvl="0" marL="457200" algn="l">
              <a:lnSpc>
                <a:spcPct val="90000"/>
              </a:lnSpc>
              <a:spcBef>
                <a:spcPts val="0"/>
              </a:spcBef>
              <a:spcAft>
                <a:spcPts val="0"/>
              </a:spcAft>
              <a:buClr>
                <a:schemeClr val="lt1"/>
              </a:buClr>
              <a:buSzPts val="1150"/>
              <a:buChar char="●"/>
              <a:defRPr sz="1533">
                <a:solidFill>
                  <a:schemeClr val="lt1"/>
                </a:solidFill>
              </a:defRPr>
            </a:lvl1pPr>
            <a:lvl2pPr indent="-301625" lvl="1" marL="914400" algn="l">
              <a:lnSpc>
                <a:spcPct val="90000"/>
              </a:lnSpc>
              <a:spcBef>
                <a:spcPts val="2133"/>
              </a:spcBef>
              <a:spcAft>
                <a:spcPts val="0"/>
              </a:spcAft>
              <a:buClr>
                <a:schemeClr val="lt1"/>
              </a:buClr>
              <a:buSzPts val="1150"/>
              <a:buChar char="○"/>
              <a:defRPr sz="1533">
                <a:solidFill>
                  <a:schemeClr val="lt1"/>
                </a:solidFill>
              </a:defRPr>
            </a:lvl2pPr>
            <a:lvl3pPr indent="-301625" lvl="2" marL="1371600" algn="l">
              <a:lnSpc>
                <a:spcPct val="90000"/>
              </a:lnSpc>
              <a:spcBef>
                <a:spcPts val="2133"/>
              </a:spcBef>
              <a:spcAft>
                <a:spcPts val="0"/>
              </a:spcAft>
              <a:buClr>
                <a:schemeClr val="lt1"/>
              </a:buClr>
              <a:buSzPts val="1150"/>
              <a:buChar char="■"/>
              <a:defRPr sz="1533">
                <a:solidFill>
                  <a:schemeClr val="lt1"/>
                </a:solidFill>
              </a:defRPr>
            </a:lvl3pPr>
            <a:lvl4pPr indent="-301625" lvl="3" marL="1828800" algn="l">
              <a:lnSpc>
                <a:spcPct val="90000"/>
              </a:lnSpc>
              <a:spcBef>
                <a:spcPts val="2133"/>
              </a:spcBef>
              <a:spcAft>
                <a:spcPts val="0"/>
              </a:spcAft>
              <a:buClr>
                <a:schemeClr val="lt1"/>
              </a:buClr>
              <a:buSzPts val="1150"/>
              <a:buChar char="●"/>
              <a:defRPr sz="1533">
                <a:solidFill>
                  <a:schemeClr val="lt1"/>
                </a:solidFill>
              </a:defRPr>
            </a:lvl4pPr>
            <a:lvl5pPr indent="-301625" lvl="4" marL="2286000" algn="l">
              <a:lnSpc>
                <a:spcPct val="90000"/>
              </a:lnSpc>
              <a:spcBef>
                <a:spcPts val="2133"/>
              </a:spcBef>
              <a:spcAft>
                <a:spcPts val="0"/>
              </a:spcAft>
              <a:buClr>
                <a:schemeClr val="lt1"/>
              </a:buClr>
              <a:buSzPts val="1150"/>
              <a:buChar char="○"/>
              <a:defRPr sz="1533">
                <a:solidFill>
                  <a:schemeClr val="lt1"/>
                </a:solidFill>
              </a:defRPr>
            </a:lvl5pPr>
            <a:lvl6pPr indent="-301625" lvl="5" marL="2743200" algn="l">
              <a:lnSpc>
                <a:spcPct val="90000"/>
              </a:lnSpc>
              <a:spcBef>
                <a:spcPts val="2133"/>
              </a:spcBef>
              <a:spcAft>
                <a:spcPts val="0"/>
              </a:spcAft>
              <a:buClr>
                <a:schemeClr val="lt1"/>
              </a:buClr>
              <a:buSzPts val="1150"/>
              <a:buChar char="■"/>
              <a:defRPr sz="1533">
                <a:solidFill>
                  <a:schemeClr val="lt1"/>
                </a:solidFill>
              </a:defRPr>
            </a:lvl6pPr>
            <a:lvl7pPr indent="-301625" lvl="6" marL="3200400" algn="l">
              <a:lnSpc>
                <a:spcPct val="90000"/>
              </a:lnSpc>
              <a:spcBef>
                <a:spcPts val="2133"/>
              </a:spcBef>
              <a:spcAft>
                <a:spcPts val="0"/>
              </a:spcAft>
              <a:buClr>
                <a:schemeClr val="lt1"/>
              </a:buClr>
              <a:buSzPts val="1150"/>
              <a:buChar char="●"/>
              <a:defRPr sz="1533">
                <a:solidFill>
                  <a:schemeClr val="lt1"/>
                </a:solidFill>
              </a:defRPr>
            </a:lvl7pPr>
            <a:lvl8pPr indent="-301625" lvl="7" marL="3657600" algn="l">
              <a:lnSpc>
                <a:spcPct val="90000"/>
              </a:lnSpc>
              <a:spcBef>
                <a:spcPts val="2133"/>
              </a:spcBef>
              <a:spcAft>
                <a:spcPts val="0"/>
              </a:spcAft>
              <a:buClr>
                <a:schemeClr val="lt1"/>
              </a:buClr>
              <a:buSzPts val="1150"/>
              <a:buChar char="○"/>
              <a:defRPr sz="1533">
                <a:solidFill>
                  <a:schemeClr val="lt1"/>
                </a:solidFill>
              </a:defRPr>
            </a:lvl8pPr>
            <a:lvl9pPr indent="-301625" lvl="8" marL="4114800" algn="l">
              <a:lnSpc>
                <a:spcPct val="90000"/>
              </a:lnSpc>
              <a:spcBef>
                <a:spcPts val="2133"/>
              </a:spcBef>
              <a:spcAft>
                <a:spcPts val="2133"/>
              </a:spcAft>
              <a:buClr>
                <a:schemeClr val="lt1"/>
              </a:buClr>
              <a:buSzPts val="1150"/>
              <a:buChar char="■"/>
              <a:defRPr sz="1533">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9"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4" name="Google Shape;44;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3" name="Google Shape;83;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ctrTitle"/>
          </p:nvPr>
        </p:nvSpPr>
        <p:spPr>
          <a:xfrm>
            <a:off x="3847000" y="2166100"/>
            <a:ext cx="7166400" cy="1745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62626"/>
              </a:buClr>
              <a:buSzPct val="100000"/>
              <a:buFont typeface="Calibri"/>
              <a:buNone/>
            </a:pPr>
            <a:r>
              <a:rPr b="1" lang="en-US" sz="4000"/>
              <a:t>Design and Implementation of </a:t>
            </a:r>
            <a:endParaRPr b="1" sz="4000"/>
          </a:p>
          <a:p>
            <a:pPr indent="0" lvl="0" marL="0" rtl="0" algn="l">
              <a:lnSpc>
                <a:spcPct val="85000"/>
              </a:lnSpc>
              <a:spcBef>
                <a:spcPts val="0"/>
              </a:spcBef>
              <a:spcAft>
                <a:spcPts val="0"/>
              </a:spcAft>
              <a:buClr>
                <a:srgbClr val="262626"/>
              </a:buClr>
              <a:buSzPct val="100000"/>
              <a:buFont typeface="Calibri"/>
              <a:buNone/>
            </a:pPr>
            <a:r>
              <a:rPr b="1" lang="en-US" sz="4000"/>
              <a:t>Chat-Bot for Prospective Students: </a:t>
            </a:r>
            <a:endParaRPr b="1" sz="4000"/>
          </a:p>
          <a:p>
            <a:pPr indent="0" lvl="0" marL="0" rtl="0" algn="l">
              <a:lnSpc>
                <a:spcPct val="85000"/>
              </a:lnSpc>
              <a:spcBef>
                <a:spcPts val="0"/>
              </a:spcBef>
              <a:spcAft>
                <a:spcPts val="0"/>
              </a:spcAft>
              <a:buClr>
                <a:srgbClr val="262626"/>
              </a:buClr>
              <a:buSzPct val="100000"/>
              <a:buFont typeface="Calibri"/>
              <a:buNone/>
            </a:pPr>
            <a:r>
              <a:rPr b="1" lang="en-US" sz="4000"/>
              <a:t>University of Ibadan Admission Unit</a:t>
            </a:r>
            <a:endParaRPr/>
          </a:p>
        </p:txBody>
      </p:sp>
      <p:sp>
        <p:nvSpPr>
          <p:cNvPr id="131" name="Google Shape;131;p17"/>
          <p:cNvSpPr txBox="1"/>
          <p:nvPr>
            <p:ph idx="1" type="subTitle"/>
          </p:nvPr>
        </p:nvSpPr>
        <p:spPr>
          <a:xfrm>
            <a:off x="1933525" y="5107438"/>
            <a:ext cx="1772100" cy="48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en-US" sz="2400">
                <a:solidFill>
                  <a:schemeClr val="dk1"/>
                </a:solidFill>
              </a:rPr>
              <a:t>GROUP 14</a:t>
            </a:r>
            <a:endParaRPr/>
          </a:p>
        </p:txBody>
      </p:sp>
      <p:sp>
        <p:nvSpPr>
          <p:cNvPr id="132" name="Google Shape;132;p17"/>
          <p:cNvSpPr txBox="1"/>
          <p:nvPr/>
        </p:nvSpPr>
        <p:spPr>
          <a:xfrm>
            <a:off x="4003329" y="4361493"/>
            <a:ext cx="5630068" cy="197307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Kayode Peter Temitope 			208077</a:t>
            </a:r>
            <a:endParaRPr b="0" i="0" sz="2400" u="none" cap="none" strike="noStrike">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Akinrinola Blessing Opemipo		214857</a:t>
            </a:r>
            <a:endParaRPr sz="24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Adeleke Timothy Toluwani		214849</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Safiu Waheed </a:t>
            </a:r>
            <a:r>
              <a:rPr lang="en-US" sz="2400">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					206454</a:t>
            </a:r>
            <a:endParaRPr/>
          </a:p>
        </p:txBody>
      </p:sp>
      <p:pic>
        <p:nvPicPr>
          <p:cNvPr id="133" name="Google Shape;133;p17"/>
          <p:cNvPicPr preferRelativeResize="0"/>
          <p:nvPr/>
        </p:nvPicPr>
        <p:blipFill rotWithShape="1">
          <a:blip r:embed="rId3">
            <a:alphaModFix/>
          </a:blip>
          <a:srcRect b="0" l="23431" r="24242" t="0"/>
          <a:stretch/>
        </p:blipFill>
        <p:spPr>
          <a:xfrm>
            <a:off x="309200" y="1718075"/>
            <a:ext cx="2467525" cy="2585050"/>
          </a:xfrm>
          <a:prstGeom prst="rect">
            <a:avLst/>
          </a:prstGeom>
          <a:noFill/>
          <a:ln>
            <a:noFill/>
          </a:ln>
        </p:spPr>
      </p:pic>
      <p:pic>
        <p:nvPicPr>
          <p:cNvPr id="134" name="Google Shape;134;p17"/>
          <p:cNvPicPr preferRelativeResize="0"/>
          <p:nvPr/>
        </p:nvPicPr>
        <p:blipFill>
          <a:blip r:embed="rId4">
            <a:alphaModFix/>
          </a:blip>
          <a:stretch>
            <a:fillRect/>
          </a:stretch>
        </p:blipFill>
        <p:spPr>
          <a:xfrm>
            <a:off x="2564975" y="1796375"/>
            <a:ext cx="1223276" cy="86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167492" y="322278"/>
            <a:ext cx="9779183"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Objectives</a:t>
            </a:r>
            <a:endParaRPr/>
          </a:p>
        </p:txBody>
      </p:sp>
      <p:sp>
        <p:nvSpPr>
          <p:cNvPr id="196" name="Google Shape;196;p26"/>
          <p:cNvSpPr txBox="1"/>
          <p:nvPr>
            <p:ph idx="1" type="body"/>
          </p:nvPr>
        </p:nvSpPr>
        <p:spPr>
          <a:xfrm>
            <a:off x="1167500" y="1950301"/>
            <a:ext cx="10364100" cy="3822900"/>
          </a:xfrm>
          <a:prstGeom prst="rect">
            <a:avLst/>
          </a:prstGeom>
          <a:noFill/>
          <a:ln>
            <a:noFill/>
          </a:ln>
        </p:spPr>
        <p:txBody>
          <a:bodyPr anchorCtr="0" anchor="t" bIns="45700" lIns="91425" spcFirstLastPara="1" rIns="91425" wrap="square" tIns="45700">
            <a:noAutofit/>
          </a:bodyPr>
          <a:lstStyle/>
          <a:p>
            <a:pPr indent="-450850" lvl="0" marL="457200" rtl="0" algn="l">
              <a:lnSpc>
                <a:spcPct val="90000"/>
              </a:lnSpc>
              <a:spcBef>
                <a:spcPts val="0"/>
              </a:spcBef>
              <a:spcAft>
                <a:spcPts val="0"/>
              </a:spcAft>
              <a:buSzPts val="2300"/>
              <a:buAutoNum type="arabicPeriod"/>
            </a:pPr>
            <a:r>
              <a:rPr lang="en-US" sz="2300"/>
              <a:t>To develop a chatbot that can answer frequently asked questions about admission requirements, application deadlines, and other relevant information.</a:t>
            </a:r>
            <a:endParaRPr sz="2300"/>
          </a:p>
          <a:p>
            <a:pPr indent="-450850" lvl="0" marL="457200" rtl="0" algn="l">
              <a:lnSpc>
                <a:spcPct val="90000"/>
              </a:lnSpc>
              <a:spcBef>
                <a:spcPts val="1400"/>
              </a:spcBef>
              <a:spcAft>
                <a:spcPts val="0"/>
              </a:spcAft>
              <a:buSzPts val="2300"/>
              <a:buAutoNum type="arabicPeriod"/>
            </a:pPr>
            <a:r>
              <a:rPr lang="en-US" sz="2300"/>
              <a:t>To provide prospective students with quick and easy access to information they need about admission requirements, application deadlines, and other relevant information.</a:t>
            </a:r>
            <a:endParaRPr sz="2300"/>
          </a:p>
          <a:p>
            <a:pPr indent="-450850" lvl="0" marL="457200" rtl="0" algn="l">
              <a:lnSpc>
                <a:spcPct val="90000"/>
              </a:lnSpc>
              <a:spcBef>
                <a:spcPts val="1400"/>
              </a:spcBef>
              <a:spcAft>
                <a:spcPts val="0"/>
              </a:spcAft>
              <a:buSzPts val="2300"/>
              <a:buAutoNum type="arabicPeriod"/>
            </a:pPr>
            <a:r>
              <a:rPr lang="en-US" sz="2300"/>
              <a:t>To reduce the workload on staff members by automating the process of answering frequently asked questions.</a:t>
            </a:r>
            <a:endParaRPr sz="2300"/>
          </a:p>
          <a:p>
            <a:pPr indent="-450850" lvl="0" marL="457200" rtl="0" algn="l">
              <a:lnSpc>
                <a:spcPct val="90000"/>
              </a:lnSpc>
              <a:spcBef>
                <a:spcPts val="1400"/>
              </a:spcBef>
              <a:spcAft>
                <a:spcPts val="0"/>
              </a:spcAft>
              <a:buSzPts val="2300"/>
              <a:buAutoNum type="arabicPeriod"/>
            </a:pPr>
            <a:r>
              <a:rPr lang="en-US" sz="2300"/>
              <a:t>To improve the efficiency of the admission process by providing prospective students with a more efficient way to get the information they need.</a:t>
            </a:r>
            <a:endParaRPr sz="2300"/>
          </a:p>
          <a:p>
            <a:pPr indent="-304800" lvl="0" marL="457200" rtl="0" algn="l">
              <a:lnSpc>
                <a:spcPct val="90000"/>
              </a:lnSpc>
              <a:spcBef>
                <a:spcPts val="1400"/>
              </a:spcBef>
              <a:spcAft>
                <a:spcPts val="0"/>
              </a:spcAft>
              <a:buSzPts val="2400"/>
              <a:buNone/>
            </a:pPr>
            <a:r>
              <a:t/>
            </a:r>
            <a:endParaRPr sz="2300"/>
          </a:p>
        </p:txBody>
      </p:sp>
      <p:sp>
        <p:nvSpPr>
          <p:cNvPr id="197" name="Google Shape;197;p26"/>
          <p:cNvSpPr txBox="1"/>
          <p:nvPr/>
        </p:nvSpPr>
        <p:spPr>
          <a:xfrm>
            <a:off x="10153276" y="6356350"/>
            <a:ext cx="1657723"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157678" y="618186"/>
            <a:ext cx="9788997" cy="108837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Milestones</a:t>
            </a:r>
            <a:endParaRPr/>
          </a:p>
        </p:txBody>
      </p:sp>
      <p:grpSp>
        <p:nvGrpSpPr>
          <p:cNvPr id="203" name="Google Shape;203;p27"/>
          <p:cNvGrpSpPr/>
          <p:nvPr/>
        </p:nvGrpSpPr>
        <p:grpSpPr>
          <a:xfrm>
            <a:off x="862884" y="2043083"/>
            <a:ext cx="11119685" cy="3980949"/>
            <a:chOff x="0" y="497618"/>
            <a:chExt cx="11119685" cy="3980949"/>
          </a:xfrm>
        </p:grpSpPr>
        <p:cxnSp>
          <p:nvCxnSpPr>
            <p:cNvPr id="204" name="Google Shape;204;p27"/>
            <p:cNvCxnSpPr/>
            <p:nvPr/>
          </p:nvCxnSpPr>
          <p:spPr>
            <a:xfrm>
              <a:off x="0" y="2488093"/>
              <a:ext cx="11119685" cy="0"/>
            </a:xfrm>
            <a:prstGeom prst="straightConnector1">
              <a:avLst/>
            </a:prstGeom>
            <a:solidFill>
              <a:schemeClr val="lt1">
                <a:alpha val="89803"/>
              </a:schemeClr>
            </a:solidFill>
            <a:ln cap="flat" cmpd="sng" w="19050">
              <a:solidFill>
                <a:srgbClr val="BB582B">
                  <a:alpha val="89803"/>
                </a:srgbClr>
              </a:solidFill>
              <a:prstDash val="solid"/>
              <a:miter lim="800000"/>
              <a:headEnd len="sm" w="sm" type="none"/>
              <a:tailEnd len="lg" w="lg" type="triangle"/>
            </a:ln>
          </p:spPr>
        </p:cxnSp>
        <p:sp>
          <p:nvSpPr>
            <p:cNvPr id="205" name="Google Shape;205;p27"/>
            <p:cNvSpPr/>
            <p:nvPr/>
          </p:nvSpPr>
          <p:spPr>
            <a:xfrm rot="8100000">
              <a:off x="79714" y="573408"/>
              <a:ext cx="365944" cy="365944"/>
            </a:xfrm>
            <a:prstGeom prst="teardrop">
              <a:avLst>
                <a:gd fmla="val 115000" name="adj"/>
              </a:avLst>
            </a:prstGeom>
            <a:solidFill>
              <a:schemeClr val="accent2"/>
            </a:solidFill>
            <a:ln cap="flat" cmpd="sng" w="15875">
              <a:solidFill>
                <a:srgbClr val="BB582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20367" y="614061"/>
              <a:ext cx="284637" cy="284637"/>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747326" y="1015142"/>
              <a:ext cx="2639711" cy="14729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nvSpPr>
          <p:spPr>
            <a:xfrm>
              <a:off x="747326" y="1015142"/>
              <a:ext cx="2639711" cy="1472951"/>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We begin by gathering requirements from the university's admission unit through interviews, focus groups, and user surveys.</a:t>
              </a:r>
              <a:endParaRPr/>
            </a:p>
          </p:txBody>
        </p:sp>
        <p:sp>
          <p:nvSpPr>
            <p:cNvPr id="209" name="Google Shape;209;p27"/>
            <p:cNvSpPr/>
            <p:nvPr/>
          </p:nvSpPr>
          <p:spPr>
            <a:xfrm>
              <a:off x="747326" y="497618"/>
              <a:ext cx="2639711" cy="5175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txBox="1"/>
            <p:nvPr/>
          </p:nvSpPr>
          <p:spPr>
            <a:xfrm>
              <a:off x="747326" y="497618"/>
              <a:ext cx="2639711" cy="517523"/>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Requirement Gathering</a:t>
              </a:r>
              <a:endParaRPr/>
            </a:p>
          </p:txBody>
        </p:sp>
        <p:cxnSp>
          <p:nvCxnSpPr>
            <p:cNvPr id="211" name="Google Shape;211;p27"/>
            <p:cNvCxnSpPr/>
            <p:nvPr/>
          </p:nvCxnSpPr>
          <p:spPr>
            <a:xfrm>
              <a:off x="262686" y="1015142"/>
              <a:ext cx="0" cy="1472951"/>
            </a:xfrm>
            <a:prstGeom prst="straightConnector1">
              <a:avLst/>
            </a:prstGeom>
            <a:noFill/>
            <a:ln cap="flat" cmpd="sng" w="12700">
              <a:solidFill>
                <a:schemeClr val="accent2"/>
              </a:solidFill>
              <a:prstDash val="dash"/>
              <a:miter lim="800000"/>
              <a:headEnd len="sm" w="sm" type="none"/>
              <a:tailEnd len="sm" w="sm" type="none"/>
            </a:ln>
          </p:spPr>
        </p:cxnSp>
        <p:sp>
          <p:nvSpPr>
            <p:cNvPr id="212" name="Google Shape;212;p27"/>
            <p:cNvSpPr/>
            <p:nvPr/>
          </p:nvSpPr>
          <p:spPr>
            <a:xfrm>
              <a:off x="216109" y="2441516"/>
              <a:ext cx="93154" cy="93154"/>
            </a:xfrm>
            <a:prstGeom prst="ellipse">
              <a:avLst/>
            </a:prstGeom>
            <a:solidFill>
              <a:srgbClr val="B45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rot="-2700000">
              <a:off x="1942044" y="4036834"/>
              <a:ext cx="365944" cy="365944"/>
            </a:xfrm>
            <a:prstGeom prst="teardrop">
              <a:avLst>
                <a:gd fmla="val 115000" name="adj"/>
              </a:avLst>
            </a:prstGeom>
            <a:solidFill>
              <a:schemeClr val="accent2"/>
            </a:solidFill>
            <a:ln cap="flat" cmpd="sng" w="15875">
              <a:solidFill>
                <a:srgbClr val="BB582B">
                  <a:alpha val="8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982698" y="4077487"/>
              <a:ext cx="284637" cy="284637"/>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2608714" y="2488093"/>
              <a:ext cx="2628700" cy="14729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nvSpPr>
          <p:spPr>
            <a:xfrm>
              <a:off x="2608714" y="2488093"/>
              <a:ext cx="2628700" cy="1472951"/>
            </a:xfrm>
            <a:prstGeom prst="rect">
              <a:avLst/>
            </a:prstGeom>
            <a:noFill/>
            <a:ln>
              <a:noFill/>
            </a:ln>
          </p:spPr>
          <p:txBody>
            <a:bodyPr anchorCtr="0" anchor="b" bIns="88900" lIns="0" spcFirstLastPara="1" rIns="0" wrap="square" tIns="133350">
              <a:noAutofit/>
            </a:bodyPr>
            <a:lstStyle/>
            <a:p>
              <a:pPr indent="0" lvl="0" marL="0" marR="0" rtl="0" algn="l">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We design the chatbot's capabilities, interfaces, and personality to align with the university's branding, using use cases and visual </a:t>
              </a:r>
              <a:r>
                <a:rPr lang="en-US">
                  <a:solidFill>
                    <a:schemeClr val="dk1"/>
                  </a:solidFill>
                  <a:latin typeface="Calibri"/>
                  <a:ea typeface="Calibri"/>
                  <a:cs typeface="Calibri"/>
                  <a:sym typeface="Calibri"/>
                </a:rPr>
                <a:t>representations</a:t>
              </a:r>
              <a:endParaRPr/>
            </a:p>
          </p:txBody>
        </p:sp>
        <p:sp>
          <p:nvSpPr>
            <p:cNvPr id="217" name="Google Shape;217;p27"/>
            <p:cNvSpPr/>
            <p:nvPr/>
          </p:nvSpPr>
          <p:spPr>
            <a:xfrm>
              <a:off x="2608714" y="3961044"/>
              <a:ext cx="2628700" cy="5175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608714" y="3961044"/>
              <a:ext cx="2628700" cy="517523"/>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Chat-Bot Design</a:t>
              </a:r>
              <a:endParaRPr/>
            </a:p>
          </p:txBody>
        </p:sp>
        <p:cxnSp>
          <p:nvCxnSpPr>
            <p:cNvPr id="219" name="Google Shape;219;p27"/>
            <p:cNvCxnSpPr/>
            <p:nvPr/>
          </p:nvCxnSpPr>
          <p:spPr>
            <a:xfrm>
              <a:off x="2125016" y="2488093"/>
              <a:ext cx="0" cy="1472951"/>
            </a:xfrm>
            <a:prstGeom prst="straightConnector1">
              <a:avLst/>
            </a:prstGeom>
            <a:noFill/>
            <a:ln cap="flat" cmpd="sng" w="12700">
              <a:solidFill>
                <a:schemeClr val="accent2"/>
              </a:solidFill>
              <a:prstDash val="dash"/>
              <a:miter lim="800000"/>
              <a:headEnd len="sm" w="sm" type="none"/>
              <a:tailEnd len="sm" w="sm" type="none"/>
            </a:ln>
          </p:spPr>
        </p:cxnSp>
        <p:sp>
          <p:nvSpPr>
            <p:cNvPr id="220" name="Google Shape;220;p27"/>
            <p:cNvSpPr/>
            <p:nvPr/>
          </p:nvSpPr>
          <p:spPr>
            <a:xfrm>
              <a:off x="2077360" y="2441516"/>
              <a:ext cx="93154" cy="931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rot="8100000">
              <a:off x="3788838" y="573408"/>
              <a:ext cx="365944" cy="365944"/>
            </a:xfrm>
            <a:prstGeom prst="teardrop">
              <a:avLst>
                <a:gd fmla="val 115000" name="adj"/>
              </a:avLst>
            </a:prstGeom>
            <a:solidFill>
              <a:schemeClr val="accent2"/>
            </a:solidFill>
            <a:ln cap="flat" cmpd="sng" w="15875">
              <a:solidFill>
                <a:srgbClr val="BB582B">
                  <a:alpha val="6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3829491" y="614061"/>
              <a:ext cx="284637" cy="284637"/>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455508" y="1015142"/>
              <a:ext cx="2628700" cy="14729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a:off x="4455508" y="1015142"/>
              <a:ext cx="2628700" cy="1472951"/>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We'll develop the chatbot using a chatbot development platform with NLP and machine learning libraries to define its capabilities and knowledge base.</a:t>
              </a:r>
              <a:endParaRPr/>
            </a:p>
          </p:txBody>
        </p:sp>
        <p:sp>
          <p:nvSpPr>
            <p:cNvPr id="225" name="Google Shape;225;p27"/>
            <p:cNvSpPr/>
            <p:nvPr/>
          </p:nvSpPr>
          <p:spPr>
            <a:xfrm>
              <a:off x="4455508" y="497618"/>
              <a:ext cx="2628700" cy="5175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nvSpPr>
          <p:spPr>
            <a:xfrm>
              <a:off x="4455508" y="497618"/>
              <a:ext cx="2628700" cy="517523"/>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Chat-Bot Development</a:t>
              </a:r>
              <a:endParaRPr/>
            </a:p>
          </p:txBody>
        </p:sp>
        <p:cxnSp>
          <p:nvCxnSpPr>
            <p:cNvPr id="227" name="Google Shape;227;p27"/>
            <p:cNvCxnSpPr/>
            <p:nvPr/>
          </p:nvCxnSpPr>
          <p:spPr>
            <a:xfrm>
              <a:off x="3971810" y="1015142"/>
              <a:ext cx="0" cy="1472951"/>
            </a:xfrm>
            <a:prstGeom prst="straightConnector1">
              <a:avLst/>
            </a:prstGeom>
            <a:noFill/>
            <a:ln cap="flat" cmpd="sng" w="12700">
              <a:solidFill>
                <a:schemeClr val="accent2"/>
              </a:solidFill>
              <a:prstDash val="dash"/>
              <a:miter lim="800000"/>
              <a:headEnd len="sm" w="sm" type="none"/>
              <a:tailEnd len="sm" w="sm" type="none"/>
            </a:ln>
          </p:spPr>
        </p:cxnSp>
        <p:sp>
          <p:nvSpPr>
            <p:cNvPr id="228" name="Google Shape;228;p27"/>
            <p:cNvSpPr/>
            <p:nvPr/>
          </p:nvSpPr>
          <p:spPr>
            <a:xfrm>
              <a:off x="3924154" y="2441516"/>
              <a:ext cx="93154" cy="931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rot="-2700000">
              <a:off x="5635632" y="4036834"/>
              <a:ext cx="365944" cy="365944"/>
            </a:xfrm>
            <a:prstGeom prst="teardrop">
              <a:avLst>
                <a:gd fmla="val 115000" name="adj"/>
              </a:avLst>
            </a:prstGeom>
            <a:solidFill>
              <a:schemeClr val="accent2"/>
            </a:solidFill>
            <a:ln cap="flat" cmpd="sng" w="15875">
              <a:solidFill>
                <a:srgbClr val="BB582B">
                  <a:alpha val="6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5676285" y="4077487"/>
              <a:ext cx="284637" cy="284637"/>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6302301" y="2488093"/>
              <a:ext cx="2628700" cy="14729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txBox="1"/>
            <p:nvPr/>
          </p:nvSpPr>
          <p:spPr>
            <a:xfrm>
              <a:off x="6302301" y="2488093"/>
              <a:ext cx="2628700" cy="1472951"/>
            </a:xfrm>
            <a:prstGeom prst="rect">
              <a:avLst/>
            </a:prstGeom>
            <a:noFill/>
            <a:ln>
              <a:noFill/>
            </a:ln>
          </p:spPr>
          <p:txBody>
            <a:bodyPr anchorCtr="0" anchor="b" bIns="88900" lIns="0" spcFirstLastPara="1" rIns="0" wrap="square" tIns="133350">
              <a:noAutofit/>
            </a:bodyPr>
            <a:lstStyle/>
            <a:p>
              <a:pPr indent="0" lvl="0" marL="0" marR="0" rtl="0" algn="l">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The chatbot undergoes comprehensive testing, including unit, integration, and user acceptance tests, ensuring a smooth experience for prospective students.</a:t>
              </a:r>
              <a:endParaRPr/>
            </a:p>
          </p:txBody>
        </p:sp>
        <p:sp>
          <p:nvSpPr>
            <p:cNvPr id="233" name="Google Shape;233;p27"/>
            <p:cNvSpPr/>
            <p:nvPr/>
          </p:nvSpPr>
          <p:spPr>
            <a:xfrm>
              <a:off x="6302301" y="3961044"/>
              <a:ext cx="2628700" cy="5175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nvSpPr>
          <p:spPr>
            <a:xfrm>
              <a:off x="6302301" y="3961044"/>
              <a:ext cx="2628700" cy="517523"/>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Chat-Bot Testing</a:t>
              </a:r>
              <a:endParaRPr/>
            </a:p>
          </p:txBody>
        </p:sp>
        <p:cxnSp>
          <p:nvCxnSpPr>
            <p:cNvPr id="235" name="Google Shape;235;p27"/>
            <p:cNvCxnSpPr/>
            <p:nvPr/>
          </p:nvCxnSpPr>
          <p:spPr>
            <a:xfrm>
              <a:off x="5818604" y="2488093"/>
              <a:ext cx="0" cy="1472951"/>
            </a:xfrm>
            <a:prstGeom prst="straightConnector1">
              <a:avLst/>
            </a:prstGeom>
            <a:noFill/>
            <a:ln cap="flat" cmpd="sng" w="12700">
              <a:solidFill>
                <a:schemeClr val="accent2"/>
              </a:solidFill>
              <a:prstDash val="dash"/>
              <a:miter lim="800000"/>
              <a:headEnd len="sm" w="sm" type="none"/>
              <a:tailEnd len="sm" w="sm" type="none"/>
            </a:ln>
          </p:spPr>
        </p:cxnSp>
        <p:sp>
          <p:nvSpPr>
            <p:cNvPr id="236" name="Google Shape;236;p27"/>
            <p:cNvSpPr/>
            <p:nvPr/>
          </p:nvSpPr>
          <p:spPr>
            <a:xfrm>
              <a:off x="5770947" y="2441516"/>
              <a:ext cx="93154" cy="931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rot="8100000">
              <a:off x="7482425" y="573408"/>
              <a:ext cx="365944" cy="365944"/>
            </a:xfrm>
            <a:prstGeom prst="teardrop">
              <a:avLst>
                <a:gd fmla="val 115000" name="adj"/>
              </a:avLst>
            </a:prstGeom>
            <a:solidFill>
              <a:schemeClr val="accent2"/>
            </a:solidFill>
            <a:ln cap="flat" cmpd="sng" w="15875">
              <a:solidFill>
                <a:srgbClr val="BB582B">
                  <a:alpha val="4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7523078" y="614061"/>
              <a:ext cx="284637" cy="284637"/>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8149095" y="1015142"/>
              <a:ext cx="2628700" cy="14729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nvSpPr>
          <p:spPr>
            <a:xfrm>
              <a:off x="8149095" y="1015142"/>
              <a:ext cx="2628700" cy="1472951"/>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Post-testing approval, the chatbot is deployed on the university's website, seamlessly integrated via a CMS for efficient content management.</a:t>
              </a:r>
              <a:endParaRPr b="1" i="0" sz="1400" u="none" cap="none" strike="noStrike">
                <a:solidFill>
                  <a:schemeClr val="dk1"/>
                </a:solidFill>
                <a:latin typeface="Calibri"/>
                <a:ea typeface="Calibri"/>
                <a:cs typeface="Calibri"/>
                <a:sym typeface="Calibri"/>
              </a:endParaRPr>
            </a:p>
          </p:txBody>
        </p:sp>
        <p:sp>
          <p:nvSpPr>
            <p:cNvPr id="241" name="Google Shape;241;p27"/>
            <p:cNvSpPr/>
            <p:nvPr/>
          </p:nvSpPr>
          <p:spPr>
            <a:xfrm>
              <a:off x="8149095" y="497618"/>
              <a:ext cx="2628700" cy="51752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txBox="1"/>
            <p:nvPr/>
          </p:nvSpPr>
          <p:spPr>
            <a:xfrm>
              <a:off x="8149095" y="497618"/>
              <a:ext cx="2628700" cy="517523"/>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i="0" lang="en-US" sz="1900" u="none" cap="none" strike="noStrike">
                  <a:solidFill>
                    <a:schemeClr val="dk1"/>
                  </a:solidFill>
                  <a:latin typeface="Calibri"/>
                  <a:ea typeface="Calibri"/>
                  <a:cs typeface="Calibri"/>
                  <a:sym typeface="Calibri"/>
                </a:rPr>
                <a:t>Chat-Bot Deployment</a:t>
              </a:r>
              <a:endParaRPr/>
            </a:p>
          </p:txBody>
        </p:sp>
        <p:cxnSp>
          <p:nvCxnSpPr>
            <p:cNvPr id="243" name="Google Shape;243;p27"/>
            <p:cNvCxnSpPr/>
            <p:nvPr/>
          </p:nvCxnSpPr>
          <p:spPr>
            <a:xfrm>
              <a:off x="7665397" y="1015142"/>
              <a:ext cx="0" cy="1472951"/>
            </a:xfrm>
            <a:prstGeom prst="straightConnector1">
              <a:avLst/>
            </a:prstGeom>
            <a:noFill/>
            <a:ln cap="flat" cmpd="sng" w="12700">
              <a:solidFill>
                <a:schemeClr val="accent2"/>
              </a:solidFill>
              <a:prstDash val="dash"/>
              <a:miter lim="800000"/>
              <a:headEnd len="sm" w="sm" type="none"/>
              <a:tailEnd len="sm" w="sm" type="none"/>
            </a:ln>
          </p:spPr>
        </p:cxnSp>
        <p:sp>
          <p:nvSpPr>
            <p:cNvPr id="244" name="Google Shape;244;p27"/>
            <p:cNvSpPr/>
            <p:nvPr/>
          </p:nvSpPr>
          <p:spPr>
            <a:xfrm>
              <a:off x="7617741" y="2441516"/>
              <a:ext cx="93154" cy="931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7"/>
          <p:cNvSpPr txBox="1"/>
          <p:nvPr/>
        </p:nvSpPr>
        <p:spPr>
          <a:xfrm>
            <a:off x="10151612" y="6362627"/>
            <a:ext cx="1659387" cy="3588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Expected Result</a:t>
            </a:r>
            <a:endParaRPr/>
          </a:p>
        </p:txBody>
      </p:sp>
      <p:grpSp>
        <p:nvGrpSpPr>
          <p:cNvPr id="251" name="Google Shape;251;p28"/>
          <p:cNvGrpSpPr/>
          <p:nvPr/>
        </p:nvGrpSpPr>
        <p:grpSpPr>
          <a:xfrm>
            <a:off x="1171977" y="1918438"/>
            <a:ext cx="9234509" cy="3673719"/>
            <a:chOff x="0" y="0"/>
            <a:chExt cx="9234509" cy="3673719"/>
          </a:xfrm>
        </p:grpSpPr>
        <p:sp>
          <p:nvSpPr>
            <p:cNvPr id="252" name="Google Shape;252;p28"/>
            <p:cNvSpPr/>
            <p:nvPr/>
          </p:nvSpPr>
          <p:spPr>
            <a:xfrm>
              <a:off x="0" y="0"/>
              <a:ext cx="1803615" cy="3673719"/>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txBox="1"/>
            <p:nvPr/>
          </p:nvSpPr>
          <p:spPr>
            <a:xfrm>
              <a:off x="0" y="1469487"/>
              <a:ext cx="1803615" cy="1469487"/>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Enhanced Prospective Student Engagement</a:t>
              </a:r>
              <a:endParaRPr/>
            </a:p>
          </p:txBody>
        </p:sp>
        <p:sp>
          <p:nvSpPr>
            <p:cNvPr id="254" name="Google Shape;254;p28"/>
            <p:cNvSpPr/>
            <p:nvPr/>
          </p:nvSpPr>
          <p:spPr>
            <a:xfrm>
              <a:off x="515804" y="446094"/>
              <a:ext cx="772006" cy="772006"/>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855397" y="0"/>
              <a:ext cx="1803615" cy="3673719"/>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txBox="1"/>
            <p:nvPr/>
          </p:nvSpPr>
          <p:spPr>
            <a:xfrm>
              <a:off x="1855397" y="1469487"/>
              <a:ext cx="1803615" cy="1469487"/>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Improved Staff Efficiency</a:t>
              </a:r>
              <a:endParaRPr/>
            </a:p>
          </p:txBody>
        </p:sp>
        <p:sp>
          <p:nvSpPr>
            <p:cNvPr id="257" name="Google Shape;257;p28"/>
            <p:cNvSpPr/>
            <p:nvPr/>
          </p:nvSpPr>
          <p:spPr>
            <a:xfrm>
              <a:off x="2373528" y="446094"/>
              <a:ext cx="772006" cy="772006"/>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3718729" y="0"/>
              <a:ext cx="1803615" cy="3673719"/>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nvSpPr>
          <p:spPr>
            <a:xfrm>
              <a:off x="3718729" y="1469487"/>
              <a:ext cx="1803615" cy="1469487"/>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Streaml</a:t>
              </a:r>
              <a:r>
                <a:rPr lang="en-US" sz="2000">
                  <a:solidFill>
                    <a:schemeClr val="lt1"/>
                  </a:solidFill>
                  <a:latin typeface="Calibri"/>
                  <a:ea typeface="Calibri"/>
                  <a:cs typeface="Calibri"/>
                  <a:sym typeface="Calibri"/>
                </a:rPr>
                <a:t>i</a:t>
              </a:r>
              <a:r>
                <a:rPr b="0" i="0" lang="en-US" sz="2000" u="none" cap="none" strike="noStrike">
                  <a:solidFill>
                    <a:schemeClr val="lt1"/>
                  </a:solidFill>
                  <a:latin typeface="Calibri"/>
                  <a:ea typeface="Calibri"/>
                  <a:cs typeface="Calibri"/>
                  <a:sym typeface="Calibri"/>
                </a:rPr>
                <a:t>ned Admission Process</a:t>
              </a:r>
              <a:endParaRPr/>
            </a:p>
          </p:txBody>
        </p:sp>
        <p:sp>
          <p:nvSpPr>
            <p:cNvPr id="260" name="Google Shape;260;p28"/>
            <p:cNvSpPr/>
            <p:nvPr/>
          </p:nvSpPr>
          <p:spPr>
            <a:xfrm>
              <a:off x="4231251" y="446094"/>
              <a:ext cx="772006" cy="772006"/>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5573171" y="0"/>
              <a:ext cx="1803615" cy="3673719"/>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nvSpPr>
          <p:spPr>
            <a:xfrm>
              <a:off x="5573171" y="1469487"/>
              <a:ext cx="1803615" cy="1469487"/>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Data-Driven Decision Making</a:t>
              </a:r>
              <a:endParaRPr/>
            </a:p>
          </p:txBody>
        </p:sp>
        <p:sp>
          <p:nvSpPr>
            <p:cNvPr id="263" name="Google Shape;263;p28"/>
            <p:cNvSpPr/>
            <p:nvPr/>
          </p:nvSpPr>
          <p:spPr>
            <a:xfrm>
              <a:off x="6088975" y="446094"/>
              <a:ext cx="772006" cy="772006"/>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7430894" y="0"/>
              <a:ext cx="1803615" cy="3673719"/>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txBox="1"/>
            <p:nvPr/>
          </p:nvSpPr>
          <p:spPr>
            <a:xfrm>
              <a:off x="7430894" y="1469487"/>
              <a:ext cx="1803615" cy="1469487"/>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Enhanced Security and Privacy</a:t>
              </a:r>
              <a:endParaRPr/>
            </a:p>
          </p:txBody>
        </p:sp>
        <p:sp>
          <p:nvSpPr>
            <p:cNvPr id="266" name="Google Shape;266;p28"/>
            <p:cNvSpPr/>
            <p:nvPr/>
          </p:nvSpPr>
          <p:spPr>
            <a:xfrm>
              <a:off x="7946699" y="446094"/>
              <a:ext cx="772006" cy="772006"/>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381274" y="2834268"/>
              <a:ext cx="8495749" cy="551057"/>
            </a:xfrm>
            <a:prstGeom prst="leftRightArrow">
              <a:avLst>
                <a:gd fmla="val 50000" name="adj1"/>
                <a:gd fmla="val 50000" name="adj2"/>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8"/>
          <p:cNvSpPr txBox="1"/>
          <p:nvPr/>
        </p:nvSpPr>
        <p:spPr>
          <a:xfrm>
            <a:off x="1894444" y="2422857"/>
            <a:ext cx="3501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1</a:t>
            </a:r>
            <a:endParaRPr/>
          </a:p>
        </p:txBody>
      </p:sp>
      <p:sp>
        <p:nvSpPr>
          <p:cNvPr id="269" name="Google Shape;269;p28"/>
          <p:cNvSpPr txBox="1"/>
          <p:nvPr/>
        </p:nvSpPr>
        <p:spPr>
          <a:xfrm>
            <a:off x="3772865" y="2422860"/>
            <a:ext cx="3501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2</a:t>
            </a:r>
            <a:endParaRPr/>
          </a:p>
        </p:txBody>
      </p:sp>
      <p:sp>
        <p:nvSpPr>
          <p:cNvPr id="270" name="Google Shape;270;p28"/>
          <p:cNvSpPr txBox="1"/>
          <p:nvPr/>
        </p:nvSpPr>
        <p:spPr>
          <a:xfrm>
            <a:off x="5607315" y="2409978"/>
            <a:ext cx="3501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3</a:t>
            </a:r>
            <a:endParaRPr/>
          </a:p>
        </p:txBody>
      </p:sp>
      <p:sp>
        <p:nvSpPr>
          <p:cNvPr id="271" name="Google Shape;271;p28"/>
          <p:cNvSpPr txBox="1"/>
          <p:nvPr/>
        </p:nvSpPr>
        <p:spPr>
          <a:xfrm>
            <a:off x="7484138" y="2371341"/>
            <a:ext cx="3501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4</a:t>
            </a:r>
            <a:endParaRPr/>
          </a:p>
        </p:txBody>
      </p:sp>
      <p:sp>
        <p:nvSpPr>
          <p:cNvPr id="272" name="Google Shape;272;p28"/>
          <p:cNvSpPr txBox="1"/>
          <p:nvPr/>
        </p:nvSpPr>
        <p:spPr>
          <a:xfrm>
            <a:off x="9357189" y="2409978"/>
            <a:ext cx="3501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5</a:t>
            </a:r>
            <a:endParaRPr/>
          </a:p>
        </p:txBody>
      </p:sp>
      <p:sp>
        <p:nvSpPr>
          <p:cNvPr id="273" name="Google Shape;273;p28"/>
          <p:cNvSpPr txBox="1"/>
          <p:nvPr/>
        </p:nvSpPr>
        <p:spPr>
          <a:xfrm>
            <a:off x="10153276" y="6356350"/>
            <a:ext cx="1657723"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b="1" lang="en-US"/>
              <a:t>Literature Review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p:cNvPicPr preferRelativeResize="0"/>
          <p:nvPr/>
        </p:nvPicPr>
        <p:blipFill rotWithShape="1">
          <a:blip r:embed="rId3">
            <a:alphaModFix/>
          </a:blip>
          <a:srcRect b="0" l="0" r="0" t="0"/>
          <a:stretch/>
        </p:blipFill>
        <p:spPr>
          <a:xfrm>
            <a:off x="-157733" y="1"/>
            <a:ext cx="12349732"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idx="4294967295" type="title"/>
          </p:nvPr>
        </p:nvSpPr>
        <p:spPr>
          <a:xfrm>
            <a:off x="362465" y="564988"/>
            <a:ext cx="7648500" cy="9384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chemeClr val="dk1"/>
              </a:buClr>
              <a:buSzPts val="4400"/>
              <a:buFont typeface="Calibri"/>
              <a:buNone/>
            </a:pPr>
            <a:r>
              <a:rPr b="1" lang="en-US" sz="4400">
                <a:solidFill>
                  <a:schemeClr val="dk1"/>
                </a:solidFill>
              </a:rPr>
              <a:t>ChatBot Background</a:t>
            </a:r>
            <a:endParaRPr b="1" sz="4400">
              <a:solidFill>
                <a:schemeClr val="dk1"/>
              </a:solidFill>
            </a:endParaRPr>
          </a:p>
        </p:txBody>
      </p:sp>
      <p:pic>
        <p:nvPicPr>
          <p:cNvPr id="289" name="Google Shape;289;p31"/>
          <p:cNvPicPr preferRelativeResize="0"/>
          <p:nvPr/>
        </p:nvPicPr>
        <p:blipFill rotWithShape="1">
          <a:blip r:embed="rId3">
            <a:alphaModFix/>
          </a:blip>
          <a:srcRect b="40807" l="5535" r="0" t="0"/>
          <a:stretch/>
        </p:blipFill>
        <p:spPr>
          <a:xfrm>
            <a:off x="6525900" y="1662125"/>
            <a:ext cx="5666100" cy="4664501"/>
          </a:xfrm>
          <a:prstGeom prst="rect">
            <a:avLst/>
          </a:prstGeom>
          <a:noFill/>
          <a:ln>
            <a:noFill/>
          </a:ln>
        </p:spPr>
      </p:pic>
      <p:sp>
        <p:nvSpPr>
          <p:cNvPr id="290" name="Google Shape;290;p31"/>
          <p:cNvSpPr txBox="1"/>
          <p:nvPr>
            <p:ph idx="4294967295" type="body"/>
          </p:nvPr>
        </p:nvSpPr>
        <p:spPr>
          <a:xfrm>
            <a:off x="362475" y="1662125"/>
            <a:ext cx="5764800" cy="4282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SzPts val="1400"/>
              <a:buNone/>
            </a:pPr>
            <a:r>
              <a:rPr lang="en-US" sz="2400">
                <a:solidFill>
                  <a:schemeClr val="dk1"/>
                </a:solidFill>
              </a:rPr>
              <a:t>Alan Turing's 1950 proposal on the concept of chatbots, inspired by the question, "Can machines think?", laid the foundation for chatbot development.</a:t>
            </a:r>
            <a:endParaRPr sz="2400">
              <a:solidFill>
                <a:schemeClr val="dk1"/>
              </a:solidFill>
            </a:endParaRPr>
          </a:p>
          <a:p>
            <a:pPr indent="0" lvl="0" marL="0" rtl="0" algn="l">
              <a:lnSpc>
                <a:spcPct val="115000"/>
              </a:lnSpc>
              <a:spcBef>
                <a:spcPts val="733"/>
              </a:spcBef>
              <a:spcAft>
                <a:spcPts val="0"/>
              </a:spcAft>
              <a:buSzPts val="1867"/>
              <a:buNone/>
            </a:pPr>
            <a:r>
              <a:t/>
            </a:r>
            <a:endParaRPr sz="2400">
              <a:solidFill>
                <a:schemeClr val="dk1"/>
              </a:solidFill>
            </a:endParaRPr>
          </a:p>
          <a:p>
            <a:pPr indent="0" lvl="0" marL="0" rtl="0" algn="l">
              <a:lnSpc>
                <a:spcPct val="115000"/>
              </a:lnSpc>
              <a:spcBef>
                <a:spcPts val="733"/>
              </a:spcBef>
              <a:spcAft>
                <a:spcPts val="533"/>
              </a:spcAft>
              <a:buSzPts val="1400"/>
              <a:buNone/>
            </a:pPr>
            <a:r>
              <a:rPr lang="en-US" sz="2400">
                <a:solidFill>
                  <a:schemeClr val="dk1"/>
                </a:solidFill>
              </a:rPr>
              <a:t>The first implementation of a chatbot in 1966, ELIZA, relied on linguistic rules and pattern matching techniques, stimulating further research.</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2"/>
          <p:cNvPicPr preferRelativeResize="0"/>
          <p:nvPr/>
        </p:nvPicPr>
        <p:blipFill rotWithShape="1">
          <a:blip r:embed="rId3">
            <a:alphaModFix/>
          </a:blip>
          <a:srcRect b="-786" l="5667" r="5782" t="50050"/>
          <a:stretch/>
        </p:blipFill>
        <p:spPr>
          <a:xfrm>
            <a:off x="5942925" y="1580775"/>
            <a:ext cx="5929901" cy="4463575"/>
          </a:xfrm>
          <a:prstGeom prst="rect">
            <a:avLst/>
          </a:prstGeom>
          <a:noFill/>
          <a:ln>
            <a:noFill/>
          </a:ln>
        </p:spPr>
      </p:pic>
      <p:sp>
        <p:nvSpPr>
          <p:cNvPr id="296" name="Google Shape;296;p32"/>
          <p:cNvSpPr txBox="1"/>
          <p:nvPr>
            <p:ph idx="4294967295" type="title"/>
          </p:nvPr>
        </p:nvSpPr>
        <p:spPr>
          <a:xfrm>
            <a:off x="362465" y="564988"/>
            <a:ext cx="7648500" cy="9384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chemeClr val="dk1"/>
              </a:buClr>
              <a:buSzPts val="4400"/>
              <a:buFont typeface="Calibri"/>
              <a:buNone/>
            </a:pPr>
            <a:r>
              <a:rPr b="1" lang="en-US" sz="4400">
                <a:solidFill>
                  <a:schemeClr val="dk1"/>
                </a:solidFill>
              </a:rPr>
              <a:t>ChatBot Background</a:t>
            </a:r>
            <a:endParaRPr b="1" sz="4400">
              <a:solidFill>
                <a:schemeClr val="dk1"/>
              </a:solidFill>
            </a:endParaRPr>
          </a:p>
        </p:txBody>
      </p:sp>
      <p:sp>
        <p:nvSpPr>
          <p:cNvPr id="297" name="Google Shape;297;p32"/>
          <p:cNvSpPr txBox="1"/>
          <p:nvPr>
            <p:ph idx="4294967295" type="body"/>
          </p:nvPr>
        </p:nvSpPr>
        <p:spPr>
          <a:xfrm>
            <a:off x="296575" y="1511075"/>
            <a:ext cx="5532000" cy="4300800"/>
          </a:xfrm>
          <a:prstGeom prst="rect">
            <a:avLst/>
          </a:prstGeom>
          <a:noFill/>
          <a:ln>
            <a:noFill/>
          </a:ln>
        </p:spPr>
        <p:txBody>
          <a:bodyPr anchorCtr="0" anchor="t" bIns="121900" lIns="121900" spcFirstLastPara="1" rIns="121900" wrap="square" tIns="121900">
            <a:noAutofit/>
          </a:bodyPr>
          <a:lstStyle/>
          <a:p>
            <a:pPr indent="0" lvl="0" marL="0" rtl="0" algn="just">
              <a:lnSpc>
                <a:spcPct val="90000"/>
              </a:lnSpc>
              <a:spcBef>
                <a:spcPts val="1200"/>
              </a:spcBef>
              <a:spcAft>
                <a:spcPts val="0"/>
              </a:spcAft>
              <a:buSzPts val="1400"/>
              <a:buNone/>
            </a:pPr>
            <a:r>
              <a:rPr lang="en-US" sz="2067">
                <a:solidFill>
                  <a:schemeClr val="dk1"/>
                </a:solidFill>
              </a:rPr>
              <a:t>The 1980s saw the use of Artificial Intelligence Markup Language (AIML) in chatbots like A.L.I.C.E., enabling dialogue pattern knowledge expansion.</a:t>
            </a:r>
            <a:endParaRPr sz="2067">
              <a:solidFill>
                <a:schemeClr val="dk1"/>
              </a:solidFill>
            </a:endParaRPr>
          </a:p>
          <a:p>
            <a:pPr indent="0" lvl="0" marL="0" rtl="0" algn="just">
              <a:lnSpc>
                <a:spcPct val="90000"/>
              </a:lnSpc>
              <a:spcBef>
                <a:spcPts val="2333"/>
              </a:spcBef>
              <a:spcAft>
                <a:spcPts val="0"/>
              </a:spcAft>
              <a:buSzPts val="1400"/>
              <a:buNone/>
            </a:pPr>
            <a:r>
              <a:rPr lang="en-US" sz="2067">
                <a:solidFill>
                  <a:schemeClr val="dk1"/>
                </a:solidFill>
              </a:rPr>
              <a:t>ChatScript, a successor to AIML, introduced the concept of matching textual inputs to specific topics with associated rules, emphasizing semantic analysis.</a:t>
            </a:r>
            <a:endParaRPr sz="2067">
              <a:solidFill>
                <a:schemeClr val="dk1"/>
              </a:solidFill>
            </a:endParaRPr>
          </a:p>
          <a:p>
            <a:pPr indent="0" lvl="0" marL="91440" rtl="0" algn="just">
              <a:lnSpc>
                <a:spcPct val="90000"/>
              </a:lnSpc>
              <a:spcBef>
                <a:spcPts val="2333"/>
              </a:spcBef>
              <a:spcAft>
                <a:spcPts val="0"/>
              </a:spcAft>
              <a:buSzPts val="1867"/>
              <a:buNone/>
            </a:pPr>
            <a:r>
              <a:rPr b="1" lang="en-US" sz="2067">
                <a:solidFill>
                  <a:schemeClr val="dk1"/>
                </a:solidFill>
              </a:rPr>
              <a:t>Drawback</a:t>
            </a:r>
            <a:endParaRPr b="1" sz="2067">
              <a:solidFill>
                <a:schemeClr val="dk1"/>
              </a:solidFill>
            </a:endParaRPr>
          </a:p>
          <a:p>
            <a:pPr indent="0" lvl="0" marL="0" rtl="0" algn="just">
              <a:lnSpc>
                <a:spcPct val="90000"/>
              </a:lnSpc>
              <a:spcBef>
                <a:spcPts val="2333"/>
              </a:spcBef>
              <a:spcAft>
                <a:spcPts val="2133"/>
              </a:spcAft>
              <a:buSzPts val="1400"/>
              <a:buNone/>
            </a:pPr>
            <a:r>
              <a:rPr lang="en-US" sz="2067">
                <a:solidFill>
                  <a:schemeClr val="dk1"/>
                </a:solidFill>
              </a:rPr>
              <a:t>Traditional chatbots relying on rules and pattern matching are domain-dependent and inflexible, requiring manually written rules for specific domains.</a:t>
            </a:r>
            <a:endParaRPr sz="2067">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3"/>
          <p:cNvPicPr preferRelativeResize="0"/>
          <p:nvPr/>
        </p:nvPicPr>
        <p:blipFill rotWithShape="1">
          <a:blip r:embed="rId3">
            <a:alphaModFix/>
          </a:blip>
          <a:srcRect b="0" l="0" r="0" t="0"/>
          <a:stretch/>
        </p:blipFill>
        <p:spPr>
          <a:xfrm>
            <a:off x="203199" y="432483"/>
            <a:ext cx="11785606" cy="58447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1097280" y="756164"/>
            <a:ext cx="10058400" cy="1060283"/>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chemeClr val="dk1"/>
              </a:buClr>
              <a:buSzPts val="3600"/>
              <a:buFont typeface="Calibri"/>
              <a:buNone/>
            </a:pPr>
            <a:r>
              <a:rPr b="1" lang="en-US" sz="3600">
                <a:solidFill>
                  <a:schemeClr val="dk1"/>
                </a:solidFill>
              </a:rPr>
              <a:t>Chatbots in Higher Education </a:t>
            </a:r>
            <a:endParaRPr b="1" sz="3600">
              <a:solidFill>
                <a:schemeClr val="dk1"/>
              </a:solidFill>
            </a:endParaRPr>
          </a:p>
        </p:txBody>
      </p:sp>
      <p:sp>
        <p:nvSpPr>
          <p:cNvPr id="308" name="Google Shape;308;p34"/>
          <p:cNvSpPr txBox="1"/>
          <p:nvPr>
            <p:ph idx="1" type="body"/>
          </p:nvPr>
        </p:nvSpPr>
        <p:spPr>
          <a:xfrm>
            <a:off x="1097280" y="1845734"/>
            <a:ext cx="6477412" cy="4023360"/>
          </a:xfrm>
          <a:prstGeom prst="rect">
            <a:avLst/>
          </a:prstGeom>
          <a:noFill/>
          <a:ln>
            <a:noFill/>
          </a:ln>
        </p:spPr>
        <p:txBody>
          <a:bodyPr anchorCtr="0" anchor="t" bIns="121900" lIns="121900" spcFirstLastPara="1" rIns="121900" wrap="square" tIns="121900">
            <a:noAutofit/>
          </a:bodyPr>
          <a:lstStyle/>
          <a:p>
            <a:pPr indent="0" lvl="0" marL="0" rtl="0" algn="just">
              <a:lnSpc>
                <a:spcPct val="100000"/>
              </a:lnSpc>
              <a:spcBef>
                <a:spcPts val="1200"/>
              </a:spcBef>
              <a:spcAft>
                <a:spcPts val="0"/>
              </a:spcAft>
              <a:buSzPts val="1867"/>
              <a:buNone/>
            </a:pPr>
            <a:r>
              <a:rPr lang="en-US" sz="2400">
                <a:solidFill>
                  <a:schemeClr val="dk1"/>
                </a:solidFill>
              </a:rPr>
              <a:t>Chat-bots in higher education leverage AI and NLP to streamline administrative tasks and provide real-time, accurate information.</a:t>
            </a:r>
            <a:endParaRPr sz="2400">
              <a:solidFill>
                <a:schemeClr val="dk1"/>
              </a:solidFill>
            </a:endParaRPr>
          </a:p>
          <a:p>
            <a:pPr indent="0" lvl="0" marL="0" rtl="0" algn="just">
              <a:lnSpc>
                <a:spcPct val="100000"/>
              </a:lnSpc>
              <a:spcBef>
                <a:spcPts val="2333"/>
              </a:spcBef>
              <a:spcAft>
                <a:spcPts val="0"/>
              </a:spcAft>
              <a:buSzPts val="1867"/>
              <a:buNone/>
            </a:pPr>
            <a:r>
              <a:rPr lang="en-US" sz="2400">
                <a:solidFill>
                  <a:schemeClr val="dk1"/>
                </a:solidFill>
              </a:rPr>
              <a:t>These chatbots reflect a broader trend in adopting AI-driven technologies for various applications in higher education.</a:t>
            </a:r>
            <a:endParaRPr sz="2400">
              <a:solidFill>
                <a:schemeClr val="dk1"/>
              </a:solidFill>
            </a:endParaRPr>
          </a:p>
          <a:p>
            <a:pPr indent="0" lvl="0" marL="0" rtl="0" algn="just">
              <a:lnSpc>
                <a:spcPct val="100000"/>
              </a:lnSpc>
              <a:spcBef>
                <a:spcPts val="2333"/>
              </a:spcBef>
              <a:spcAft>
                <a:spcPts val="2133"/>
              </a:spcAft>
              <a:buSzPts val="1867"/>
              <a:buNone/>
            </a:pPr>
            <a:r>
              <a:rPr lang="en-US" sz="2400">
                <a:solidFill>
                  <a:schemeClr val="dk1"/>
                </a:solidFill>
              </a:rPr>
              <a:t>They aim to improve the quality, efficiency, and accessibility of admission processes, ultimately elevating the prospective student's experience.</a:t>
            </a:r>
            <a:endParaRPr sz="2400">
              <a:solidFill>
                <a:schemeClr val="dk1"/>
              </a:solidFill>
            </a:endParaRPr>
          </a:p>
        </p:txBody>
      </p:sp>
      <p:pic>
        <p:nvPicPr>
          <p:cNvPr id="309" name="Google Shape;309;p34"/>
          <p:cNvPicPr preferRelativeResize="0"/>
          <p:nvPr/>
        </p:nvPicPr>
        <p:blipFill rotWithShape="1">
          <a:blip r:embed="rId3">
            <a:alphaModFix/>
          </a:blip>
          <a:srcRect b="0" l="18371" r="14433" t="0"/>
          <a:stretch/>
        </p:blipFill>
        <p:spPr>
          <a:xfrm>
            <a:off x="7832500" y="1776799"/>
            <a:ext cx="3648801" cy="362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idx="4294967295" type="title"/>
          </p:nvPr>
        </p:nvSpPr>
        <p:spPr>
          <a:xfrm>
            <a:off x="563880" y="642889"/>
            <a:ext cx="10058400" cy="7884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chemeClr val="dk1"/>
              </a:buClr>
              <a:buSzPts val="4000"/>
              <a:buFont typeface="Calibri"/>
              <a:buNone/>
            </a:pPr>
            <a:r>
              <a:rPr b="1" lang="en-US" sz="4000">
                <a:solidFill>
                  <a:schemeClr val="dk1"/>
                </a:solidFill>
              </a:rPr>
              <a:t>Dataset Used</a:t>
            </a:r>
            <a:endParaRPr b="1" sz="4000">
              <a:solidFill>
                <a:schemeClr val="dk1"/>
              </a:solidFill>
            </a:endParaRPr>
          </a:p>
        </p:txBody>
      </p:sp>
      <p:graphicFrame>
        <p:nvGraphicFramePr>
          <p:cNvPr id="315" name="Google Shape;315;p35"/>
          <p:cNvGraphicFramePr/>
          <p:nvPr/>
        </p:nvGraphicFramePr>
        <p:xfrm>
          <a:off x="372800" y="2484211"/>
          <a:ext cx="3000000" cy="3000000"/>
        </p:xfrm>
        <a:graphic>
          <a:graphicData uri="http://schemas.openxmlformats.org/drawingml/2006/table">
            <a:tbl>
              <a:tblPr>
                <a:noFill/>
                <a:tableStyleId>{BDE08A46-6258-4EC1-9A39-1AE3F2D8B400}</a:tableStyleId>
              </a:tblPr>
              <a:tblGrid>
                <a:gridCol w="1730600"/>
                <a:gridCol w="3282975"/>
                <a:gridCol w="1961625"/>
                <a:gridCol w="2057900"/>
                <a:gridCol w="2215100"/>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DATASET</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CONTENT TYPE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PHRASES </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TOKENS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SOURCES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91435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OpenSubtitles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Movie subtitles. Entire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database of the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OpenSubtitles.org repository</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441.5 M (2018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release)</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3.2 G (2018</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release)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(Lison &amp;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Tiedemann, 2016)</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1435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Cornell</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movie scripts. Fictional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conversations extracted from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movie scripts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304,713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48,177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(Danescu- Niculescu-Mizil &amp;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Lee, 2011)</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6140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DailyDialog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Dialogues for English learners.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Raw data crawled from various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websites that provide content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for English learners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103,632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(13,118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dialogues with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7.9 turns each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on average)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17,812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(Li et al., 2017)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16" name="Google Shape;316;p35"/>
          <p:cNvSpPr txBox="1"/>
          <p:nvPr/>
        </p:nvSpPr>
        <p:spPr>
          <a:xfrm>
            <a:off x="500784" y="1517245"/>
            <a:ext cx="11248200" cy="6807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0" i="0" lang="en-US" sz="1800" u="none" cap="none" strike="noStrike">
                <a:solidFill>
                  <a:schemeClr val="dk1"/>
                </a:solidFill>
                <a:latin typeface="Montserrat"/>
                <a:ea typeface="Montserrat"/>
                <a:cs typeface="Montserrat"/>
                <a:sym typeface="Montserrat"/>
              </a:rPr>
              <a:t>This session summarizes the datasets that appears to be most frequently used to train deep learning chatbot models.</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3">
            <a:alphaModFix/>
          </a:blip>
          <a:srcRect b="0" l="23431" r="24242" t="0"/>
          <a:stretch/>
        </p:blipFill>
        <p:spPr>
          <a:xfrm>
            <a:off x="7496375" y="2136475"/>
            <a:ext cx="2467525" cy="2585050"/>
          </a:xfrm>
          <a:prstGeom prst="rect">
            <a:avLst/>
          </a:prstGeom>
          <a:noFill/>
          <a:ln>
            <a:noFill/>
          </a:ln>
        </p:spPr>
      </p:pic>
      <p:pic>
        <p:nvPicPr>
          <p:cNvPr id="140" name="Google Shape;140;p18"/>
          <p:cNvPicPr preferRelativeResize="0"/>
          <p:nvPr/>
        </p:nvPicPr>
        <p:blipFill>
          <a:blip r:embed="rId4">
            <a:alphaModFix/>
          </a:blip>
          <a:stretch>
            <a:fillRect/>
          </a:stretch>
        </p:blipFill>
        <p:spPr>
          <a:xfrm>
            <a:off x="9752150" y="2214775"/>
            <a:ext cx="1223276" cy="866200"/>
          </a:xfrm>
          <a:prstGeom prst="rect">
            <a:avLst/>
          </a:prstGeom>
          <a:noFill/>
          <a:ln>
            <a:noFill/>
          </a:ln>
        </p:spPr>
      </p:pic>
      <p:sp>
        <p:nvSpPr>
          <p:cNvPr id="141" name="Google Shape;141;p1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Outline</a:t>
            </a:r>
            <a:endParaRPr b="1"/>
          </a:p>
        </p:txBody>
      </p:sp>
      <p:sp>
        <p:nvSpPr>
          <p:cNvPr id="142" name="Google Shape;142;p18"/>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81000" lvl="0" marL="457200" rtl="0" algn="l">
              <a:spcBef>
                <a:spcPts val="1200"/>
              </a:spcBef>
              <a:spcAft>
                <a:spcPts val="0"/>
              </a:spcAft>
              <a:buSzPts val="2400"/>
              <a:buChar char="●"/>
            </a:pPr>
            <a:r>
              <a:rPr lang="en-US" sz="2600"/>
              <a:t>Introduction</a:t>
            </a:r>
            <a:endParaRPr sz="2600"/>
          </a:p>
          <a:p>
            <a:pPr indent="-381000" lvl="0" marL="457200" rtl="0" algn="l">
              <a:spcBef>
                <a:spcPts val="1000"/>
              </a:spcBef>
              <a:spcAft>
                <a:spcPts val="0"/>
              </a:spcAft>
              <a:buSzPts val="2400"/>
              <a:buChar char="●"/>
            </a:pPr>
            <a:r>
              <a:rPr lang="en-US" sz="2600"/>
              <a:t>Problem</a:t>
            </a:r>
            <a:endParaRPr sz="2600"/>
          </a:p>
          <a:p>
            <a:pPr indent="-381000" lvl="0" marL="457200" rtl="0" algn="l">
              <a:spcBef>
                <a:spcPts val="1000"/>
              </a:spcBef>
              <a:spcAft>
                <a:spcPts val="0"/>
              </a:spcAft>
              <a:buSzPts val="2400"/>
              <a:buChar char="●"/>
            </a:pPr>
            <a:r>
              <a:rPr lang="en-US" sz="2600"/>
              <a:t>Aims and Objective</a:t>
            </a:r>
            <a:endParaRPr sz="2600"/>
          </a:p>
          <a:p>
            <a:pPr indent="-381000" lvl="0" marL="457200" rtl="0" algn="l">
              <a:spcBef>
                <a:spcPts val="1000"/>
              </a:spcBef>
              <a:spcAft>
                <a:spcPts val="0"/>
              </a:spcAft>
              <a:buSzPts val="2400"/>
              <a:buChar char="●"/>
            </a:pPr>
            <a:r>
              <a:rPr lang="en-US" sz="2600"/>
              <a:t>Background</a:t>
            </a:r>
            <a:endParaRPr sz="2600"/>
          </a:p>
          <a:p>
            <a:pPr indent="-381000" lvl="0" marL="457200" rtl="0" algn="l">
              <a:spcBef>
                <a:spcPts val="1000"/>
              </a:spcBef>
              <a:spcAft>
                <a:spcPts val="0"/>
              </a:spcAft>
              <a:buSzPts val="2400"/>
              <a:buChar char="●"/>
            </a:pPr>
            <a:r>
              <a:rPr lang="en-US" sz="2600"/>
              <a:t>Related Works</a:t>
            </a:r>
            <a:endParaRPr sz="2600"/>
          </a:p>
          <a:p>
            <a:pPr indent="-381000" lvl="0" marL="457200" rtl="0" algn="l">
              <a:spcBef>
                <a:spcPts val="1000"/>
              </a:spcBef>
              <a:spcAft>
                <a:spcPts val="0"/>
              </a:spcAft>
              <a:buSzPts val="2400"/>
              <a:buChar char="●"/>
            </a:pPr>
            <a:r>
              <a:rPr lang="en-US" sz="2600"/>
              <a:t>Methodology Design</a:t>
            </a:r>
            <a:endParaRPr sz="2600"/>
          </a:p>
          <a:p>
            <a:pPr indent="-381000" lvl="0" marL="457200" rtl="0" algn="l">
              <a:spcBef>
                <a:spcPts val="1000"/>
              </a:spcBef>
              <a:spcAft>
                <a:spcPts val="0"/>
              </a:spcAft>
              <a:buSzPts val="2400"/>
              <a:buChar char="●"/>
            </a:pPr>
            <a:r>
              <a:rPr lang="en-US" sz="2600"/>
              <a:t>Chatbot Design and Development</a:t>
            </a:r>
            <a:endParaRPr sz="2600"/>
          </a:p>
          <a:p>
            <a:pPr indent="-381000" lvl="0" marL="457200" rtl="0" algn="l">
              <a:spcBef>
                <a:spcPts val="1200"/>
              </a:spcBef>
              <a:spcAft>
                <a:spcPts val="1000"/>
              </a:spcAft>
              <a:buSzPts val="2400"/>
              <a:buChar char="●"/>
            </a:pPr>
            <a:r>
              <a:rPr lang="en-US" sz="2600"/>
              <a:t>Limitations and Future Improvement</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1097280" y="286603"/>
            <a:ext cx="10058400" cy="911897"/>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rgbClr val="3F3F3F"/>
              </a:buClr>
              <a:buSzPts val="4000"/>
              <a:buFont typeface="Calibri"/>
              <a:buNone/>
            </a:pPr>
            <a:r>
              <a:rPr b="1" lang="en-US" sz="4000"/>
              <a:t>Related Works</a:t>
            </a:r>
            <a:endParaRPr b="1" sz="4000"/>
          </a:p>
        </p:txBody>
      </p:sp>
      <p:graphicFrame>
        <p:nvGraphicFramePr>
          <p:cNvPr id="322" name="Google Shape;322;p36"/>
          <p:cNvGraphicFramePr/>
          <p:nvPr/>
        </p:nvGraphicFramePr>
        <p:xfrm>
          <a:off x="824767" y="1270500"/>
          <a:ext cx="3000000" cy="3000000"/>
        </p:xfrm>
        <a:graphic>
          <a:graphicData uri="http://schemas.openxmlformats.org/drawingml/2006/table">
            <a:tbl>
              <a:tblPr>
                <a:noFill/>
                <a:tableStyleId>{BDE08A46-6258-4EC1-9A39-1AE3F2D8B400}</a:tableStyleId>
              </a:tblPr>
              <a:tblGrid>
                <a:gridCol w="1726425"/>
                <a:gridCol w="1726425"/>
                <a:gridCol w="3179275"/>
                <a:gridCol w="3574575"/>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2031950">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 J.</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Enhancing University Admissions with AI Chat-bots.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Smith’s research demonstrates how chatbots can significantly reduce admission processing times.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Smith’s study lacks in-depth analysis of potential privacy concerns associated with chat-bot interactions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84925">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Patel (2023)</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Chat-bot Assistance for Prospective Students: A Case Study.</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Patel’s case study reveals the positive impact of chat-bots on prospective student inquiries and engagement</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Patel’s case study has a limited scope and may not be generalizable to all university settings.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1097280" y="286603"/>
            <a:ext cx="10058400" cy="9120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rgbClr val="3F3F3F"/>
              </a:buClr>
              <a:buSzPts val="4000"/>
              <a:buFont typeface="Calibri"/>
              <a:buNone/>
            </a:pPr>
            <a:r>
              <a:rPr b="1" lang="en-US" sz="4000"/>
              <a:t>Related Works Cont’d</a:t>
            </a:r>
            <a:endParaRPr b="1" sz="4000"/>
          </a:p>
        </p:txBody>
      </p:sp>
      <p:graphicFrame>
        <p:nvGraphicFramePr>
          <p:cNvPr id="328" name="Google Shape;328;p37"/>
          <p:cNvGraphicFramePr/>
          <p:nvPr/>
        </p:nvGraphicFramePr>
        <p:xfrm>
          <a:off x="824767" y="1270500"/>
          <a:ext cx="3000000" cy="3000000"/>
        </p:xfrm>
        <a:graphic>
          <a:graphicData uri="http://schemas.openxmlformats.org/drawingml/2006/table">
            <a:tbl>
              <a:tblPr>
                <a:noFill/>
                <a:tableStyleId>{BDE08A46-6258-4EC1-9A39-1AE3F2D8B400}</a:tableStyleId>
              </a:tblPr>
              <a:tblGrid>
                <a:gridCol w="1726425"/>
                <a:gridCol w="1726425"/>
                <a:gridCol w="3179275"/>
                <a:gridCol w="3574575"/>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2031950">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 (2023)</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Streamlining Admissions: The Role of Chatbots in Universities.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 explores the cost effectiveness of implementing chat-bots in admissions units.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Johnson’s research does not address the challenges of integrating chat-bots with existing university systems.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84925">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Kim (2021)</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Improving Student Experience through Chat-bot Solutions.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600">
                          <a:solidFill>
                            <a:schemeClr val="dk1"/>
                          </a:solidFill>
                          <a:latin typeface="Montserrat"/>
                          <a:ea typeface="Montserrat"/>
                          <a:cs typeface="Montserrat"/>
                          <a:sym typeface="Montserrat"/>
                        </a:rPr>
                        <a:t>Kim focuses on the improved user experience and increased efficiency in handling student queries.</a:t>
                      </a:r>
                      <a:r>
                        <a:rPr lang="en-US"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sz="1600">
                          <a:solidFill>
                            <a:schemeClr val="dk1"/>
                          </a:solidFill>
                          <a:latin typeface="Montserrat"/>
                          <a:ea typeface="Montserrat"/>
                          <a:cs typeface="Montserrat"/>
                          <a:sym typeface="Montserrat"/>
                        </a:rPr>
                        <a:t>Kim’s study does not provide a comprehensive analysis of the potential resistance or skepticism from students and staff towards chat-bot adoption</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97280" y="286603"/>
            <a:ext cx="10058400" cy="9120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rgbClr val="3F3F3F"/>
              </a:buClr>
              <a:buSzPts val="4000"/>
              <a:buFont typeface="Calibri"/>
              <a:buNone/>
            </a:pPr>
            <a:r>
              <a:rPr b="1" lang="en-US" sz="4000"/>
              <a:t>Related Works Cont’d</a:t>
            </a:r>
            <a:endParaRPr b="1" sz="4000"/>
          </a:p>
        </p:txBody>
      </p:sp>
      <p:graphicFrame>
        <p:nvGraphicFramePr>
          <p:cNvPr id="334" name="Google Shape;334;p38"/>
          <p:cNvGraphicFramePr/>
          <p:nvPr/>
        </p:nvGraphicFramePr>
        <p:xfrm>
          <a:off x="824767" y="1270500"/>
          <a:ext cx="3000000" cy="3000000"/>
        </p:xfrm>
        <a:graphic>
          <a:graphicData uri="http://schemas.openxmlformats.org/drawingml/2006/table">
            <a:tbl>
              <a:tblPr>
                <a:noFill/>
                <a:tableStyleId>{BDE08A46-6258-4EC1-9A39-1AE3F2D8B400}</a:tableStyleId>
              </a:tblPr>
              <a:tblGrid>
                <a:gridCol w="1726425"/>
                <a:gridCol w="1726425"/>
                <a:gridCol w="3179275"/>
                <a:gridCol w="3574575"/>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203195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Jia (2003)</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The Study of the Application of a Keywords-based Chatbot System on the Teaching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of Foreign Languages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The intelligence of </a:t>
                      </a:r>
                      <a:r>
                        <a:rPr lang="en-US" sz="1500">
                          <a:solidFill>
                            <a:schemeClr val="dk1"/>
                          </a:solidFill>
                          <a:latin typeface="Montserrat"/>
                          <a:ea typeface="Montserrat"/>
                          <a:cs typeface="Montserrat"/>
                          <a:sym typeface="Montserrat"/>
                        </a:rPr>
                        <a:t>Chatbots for conversational computer and ability to process Natural Language Processing text and input to provide relevant output</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Potential for bias and discrimination in the chatbot's responses.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84925">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Okuda &amp; Shoda (2018)</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AI-based Chatbot Service for Financial Industry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Application of </a:t>
                      </a:r>
                      <a:r>
                        <a:rPr lang="en-US" sz="1500">
                          <a:solidFill>
                            <a:schemeClr val="dk1"/>
                          </a:solidFill>
                          <a:latin typeface="Montserrat"/>
                          <a:ea typeface="Montserrat"/>
                          <a:cs typeface="Montserrat"/>
                          <a:sym typeface="Montserrat"/>
                        </a:rPr>
                        <a:t>Chatbots in various fields, including education, e-commerce, healthcare, and entertainment, offering support and engagement for users.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Potential limitations in natural language processing (NLP), which could hinder the chatbot's ability to accurately understand and respond to diverse user queries.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aphicFrame>
        <p:nvGraphicFramePr>
          <p:cNvPr id="339" name="Google Shape;339;p39"/>
          <p:cNvGraphicFramePr/>
          <p:nvPr/>
        </p:nvGraphicFramePr>
        <p:xfrm>
          <a:off x="824767" y="1270500"/>
          <a:ext cx="3000000" cy="3000000"/>
        </p:xfrm>
        <a:graphic>
          <a:graphicData uri="http://schemas.openxmlformats.org/drawingml/2006/table">
            <a:tbl>
              <a:tblPr>
                <a:noFill/>
                <a:tableStyleId>{BDE08A46-6258-4EC1-9A39-1AE3F2D8B400}</a:tableStyleId>
              </a:tblPr>
              <a:tblGrid>
                <a:gridCol w="1956975"/>
                <a:gridCol w="1956975"/>
                <a:gridCol w="3603825"/>
                <a:gridCol w="2688925"/>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180845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Costa, P. (2018)</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Conversing with personal digital assistants: On gender and artificial intelligence</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Cost-effective and engagement comparison of </a:t>
                      </a:r>
                      <a:r>
                        <a:rPr lang="en-US" sz="1500">
                          <a:solidFill>
                            <a:schemeClr val="dk1"/>
                          </a:solidFill>
                          <a:latin typeface="Montserrat"/>
                          <a:ea typeface="Montserrat"/>
                          <a:cs typeface="Montserrat"/>
                          <a:sym typeface="Montserrat"/>
                        </a:rPr>
                        <a:t>Chatbots to the traditional Frequently Asked Questions (FAQ) pages. </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While chatbots can assist multiple users simultaneously, their ability to understand conversational context is not as refined as that of humans.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31950">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Christensen, Johnsrud, Ruocco, &amp; Ramampiaro (2018)</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Context-Aware Sequence to Sequence Models for Conversational Systems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Challenges in Chatbot areas such as contextual understanding, emotional cues, and gender biases </a:t>
                      </a:r>
                      <a:r>
                        <a:rPr lang="en-US" sz="1500">
                          <a:solidFill>
                            <a:schemeClr val="dk1"/>
                          </a:solidFill>
                          <a:latin typeface="Montserrat"/>
                          <a:ea typeface="Montserrat"/>
                          <a:cs typeface="Montserrat"/>
                          <a:sym typeface="Montserrat"/>
                        </a:rPr>
                        <a:t>despite</a:t>
                      </a:r>
                      <a:r>
                        <a:rPr lang="en-US" sz="1500">
                          <a:solidFill>
                            <a:schemeClr val="dk1"/>
                          </a:solidFill>
                          <a:latin typeface="Montserrat"/>
                          <a:ea typeface="Montserrat"/>
                          <a:cs typeface="Montserrat"/>
                          <a:sym typeface="Montserrat"/>
                        </a:rPr>
                        <a:t> advancements in AI and NLP in mimicking human conversation.</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It does not address issues related to emotional understanding, gender biases, and enhancing their capacity to provide more personalized responses to prospective students.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40" name="Google Shape;340;p39"/>
          <p:cNvSpPr txBox="1"/>
          <p:nvPr>
            <p:ph idx="4294967295" type="title"/>
          </p:nvPr>
        </p:nvSpPr>
        <p:spPr>
          <a:xfrm>
            <a:off x="1097280" y="286603"/>
            <a:ext cx="10058400" cy="9120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rgbClr val="3F3F3F"/>
              </a:buClr>
              <a:buSzPts val="4000"/>
              <a:buFont typeface="Calibri"/>
              <a:buNone/>
            </a:pPr>
            <a:r>
              <a:rPr b="1" lang="en-US" sz="4000"/>
              <a:t>Related Works Cont’d</a:t>
            </a:r>
            <a:endParaRPr b="1"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aphicFrame>
        <p:nvGraphicFramePr>
          <p:cNvPr id="345" name="Google Shape;345;p40"/>
          <p:cNvGraphicFramePr/>
          <p:nvPr/>
        </p:nvGraphicFramePr>
        <p:xfrm>
          <a:off x="824767" y="1270500"/>
          <a:ext cx="3000000" cy="3000000"/>
        </p:xfrm>
        <a:graphic>
          <a:graphicData uri="http://schemas.openxmlformats.org/drawingml/2006/table">
            <a:tbl>
              <a:tblPr>
                <a:noFill/>
                <a:tableStyleId>{BDE08A46-6258-4EC1-9A39-1AE3F2D8B400}</a:tableStyleId>
              </a:tblPr>
              <a:tblGrid>
                <a:gridCol w="1726425"/>
                <a:gridCol w="2187500"/>
                <a:gridCol w="3643300"/>
                <a:gridCol w="2649475"/>
              </a:tblGrid>
              <a:tr h="467325">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AUTHOR</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TITLE</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CONTRIBUTIONS</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Clr>
                          <a:schemeClr val="dk1"/>
                        </a:buClr>
                        <a:buSzPts val="1500"/>
                        <a:buFont typeface="Montserrat ExtraBold"/>
                        <a:buNone/>
                      </a:pPr>
                      <a:r>
                        <a:rPr lang="en-US" sz="1500">
                          <a:solidFill>
                            <a:schemeClr val="lt1"/>
                          </a:solidFill>
                          <a:latin typeface="Montserrat ExtraBold"/>
                          <a:ea typeface="Montserrat ExtraBold"/>
                          <a:cs typeface="Montserrat ExtraBold"/>
                          <a:sym typeface="Montserrat ExtraBold"/>
                        </a:rPr>
                        <a:t>DRAWBACK</a:t>
                      </a:r>
                      <a:endParaRPr sz="1500">
                        <a:solidFill>
                          <a:schemeClr val="lt1"/>
                        </a:solidFill>
                        <a:latin typeface="Montserrat ExtraBold"/>
                        <a:ea typeface="Montserrat ExtraBold"/>
                        <a:cs typeface="Montserrat ExtraBold"/>
                        <a:sym typeface="Montserrat ExtraBold"/>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2702525">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Go &amp; Sundar (2019)</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Humanizing chatbots: The effects of visual, identity, and </a:t>
                      </a:r>
                      <a:endParaRPr sz="1500">
                        <a:solidFill>
                          <a:schemeClr val="dk1"/>
                        </a:solidFill>
                        <a:latin typeface="Montserrat"/>
                        <a:ea typeface="Montserrat"/>
                        <a:cs typeface="Montserrat"/>
                        <a:sym typeface="Montserrat"/>
                      </a:endParaRPr>
                    </a:p>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conversational cues on humanness perceptions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Adaptability and maintainability of Chatbot alongside </a:t>
                      </a:r>
                      <a:r>
                        <a:rPr lang="en-US" sz="1500">
                          <a:solidFill>
                            <a:schemeClr val="dk1"/>
                          </a:solidFill>
                          <a:latin typeface="Montserrat"/>
                          <a:ea typeface="Montserrat"/>
                          <a:cs typeface="Montserrat"/>
                          <a:sym typeface="Montserrat"/>
                        </a:rPr>
                        <a:t>addressing </a:t>
                      </a:r>
                      <a:r>
                        <a:rPr lang="en-US" sz="1500">
                          <a:solidFill>
                            <a:schemeClr val="dk1"/>
                          </a:solidFill>
                          <a:latin typeface="Montserrat"/>
                          <a:ea typeface="Montserrat"/>
                          <a:cs typeface="Montserrat"/>
                          <a:sym typeface="Montserrat"/>
                        </a:rPr>
                        <a:t>contextual and emotional understanding and gender biases is essential for improving their performance and user experience.</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500"/>
                        <a:buFont typeface="Montserrat"/>
                        <a:buNone/>
                      </a:pPr>
                      <a:r>
                        <a:rPr lang="en-US" sz="1500">
                          <a:solidFill>
                            <a:schemeClr val="dk1"/>
                          </a:solidFill>
                          <a:latin typeface="Montserrat"/>
                          <a:ea typeface="Montserrat"/>
                          <a:cs typeface="Montserrat"/>
                          <a:sym typeface="Montserrat"/>
                        </a:rPr>
                        <a:t>Chatbots often lack contextual and emotional understanding, which can lead to misinterpretations and negative user experiences.</a:t>
                      </a:r>
                      <a:endParaRPr sz="1500">
                        <a:solidFill>
                          <a:schemeClr val="dk1"/>
                        </a:solidFill>
                        <a:latin typeface="Montserrat"/>
                        <a:ea typeface="Montserrat"/>
                        <a:cs typeface="Montserrat"/>
                        <a:sym typeface="Montserrat"/>
                      </a:endParaRPr>
                    </a:p>
                  </a:txBody>
                  <a:tcPr marT="121900" marB="121900" marR="121900" marL="121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46" name="Google Shape;346;p40"/>
          <p:cNvSpPr txBox="1"/>
          <p:nvPr>
            <p:ph idx="4294967295" type="title"/>
          </p:nvPr>
        </p:nvSpPr>
        <p:spPr>
          <a:xfrm>
            <a:off x="1097280" y="286603"/>
            <a:ext cx="10058400" cy="912000"/>
          </a:xfrm>
          <a:prstGeom prst="rect">
            <a:avLst/>
          </a:prstGeom>
          <a:noFill/>
          <a:ln>
            <a:noFill/>
          </a:ln>
        </p:spPr>
        <p:txBody>
          <a:bodyPr anchorCtr="0" anchor="t" bIns="121900" lIns="121900" spcFirstLastPara="1" rIns="121900" wrap="square" tIns="121900">
            <a:noAutofit/>
          </a:bodyPr>
          <a:lstStyle/>
          <a:p>
            <a:pPr indent="0" lvl="0" marL="0" rtl="0" algn="l">
              <a:lnSpc>
                <a:spcPct val="85000"/>
              </a:lnSpc>
              <a:spcBef>
                <a:spcPts val="0"/>
              </a:spcBef>
              <a:spcAft>
                <a:spcPts val="0"/>
              </a:spcAft>
              <a:buClr>
                <a:srgbClr val="3F3F3F"/>
              </a:buClr>
              <a:buSzPts val="4000"/>
              <a:buFont typeface="Calibri"/>
              <a:buNone/>
            </a:pPr>
            <a:r>
              <a:rPr b="1" lang="en-US" sz="4000"/>
              <a:t>Related Works Cont’d</a:t>
            </a:r>
            <a:endParaRPr b="1" sz="4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b="1" lang="en-US"/>
              <a:t>Methodology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idx="4294967295" type="title"/>
          </p:nvPr>
        </p:nvSpPr>
        <p:spPr>
          <a:xfrm>
            <a:off x="804375" y="205650"/>
            <a:ext cx="6673500" cy="819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Methodology Structure</a:t>
            </a:r>
            <a:endParaRPr b="1"/>
          </a:p>
        </p:txBody>
      </p:sp>
      <p:pic>
        <p:nvPicPr>
          <p:cNvPr id="358" name="Google Shape;358;p42"/>
          <p:cNvPicPr preferRelativeResize="0"/>
          <p:nvPr/>
        </p:nvPicPr>
        <p:blipFill rotWithShape="1">
          <a:blip r:embed="rId3">
            <a:alphaModFix/>
          </a:blip>
          <a:srcRect b="10163" l="0" r="0" t="8719"/>
          <a:stretch/>
        </p:blipFill>
        <p:spPr>
          <a:xfrm>
            <a:off x="6708950" y="1212888"/>
            <a:ext cx="5464201" cy="4432226"/>
          </a:xfrm>
          <a:prstGeom prst="rect">
            <a:avLst/>
          </a:prstGeom>
          <a:noFill/>
          <a:ln>
            <a:noFill/>
          </a:ln>
        </p:spPr>
      </p:pic>
      <p:sp>
        <p:nvSpPr>
          <p:cNvPr id="359" name="Google Shape;359;p42"/>
          <p:cNvSpPr txBox="1"/>
          <p:nvPr>
            <p:ph idx="4294967295" type="body"/>
          </p:nvPr>
        </p:nvSpPr>
        <p:spPr>
          <a:xfrm>
            <a:off x="728175" y="1646325"/>
            <a:ext cx="5950200" cy="4760700"/>
          </a:xfrm>
          <a:prstGeom prst="rect">
            <a:avLst/>
          </a:prstGeom>
        </p:spPr>
        <p:txBody>
          <a:bodyPr anchorCtr="0" anchor="t" bIns="45700" lIns="0" spcFirstLastPara="1" rIns="0" wrap="square" tIns="45700">
            <a:noAutofit/>
          </a:bodyPr>
          <a:lstStyle/>
          <a:p>
            <a:pPr indent="-374650" lvl="0" marL="457200" rtl="0" algn="l">
              <a:lnSpc>
                <a:spcPct val="100000"/>
              </a:lnSpc>
              <a:spcBef>
                <a:spcPts val="1200"/>
              </a:spcBef>
              <a:spcAft>
                <a:spcPts val="0"/>
              </a:spcAft>
              <a:buSzPts val="2300"/>
              <a:buChar char="●"/>
            </a:pPr>
            <a:r>
              <a:rPr b="1" lang="en-US" sz="2300"/>
              <a:t>Prospective students:</a:t>
            </a:r>
            <a:r>
              <a:rPr lang="en-US" sz="2300"/>
              <a:t> The primary users of the chatbot are prospective students seeking information and assistance for their admission-related inquiries.</a:t>
            </a:r>
            <a:endParaRPr sz="2300"/>
          </a:p>
          <a:p>
            <a:pPr indent="-374650" lvl="0" marL="457200" rtl="0" algn="l">
              <a:lnSpc>
                <a:spcPct val="100000"/>
              </a:lnSpc>
              <a:spcBef>
                <a:spcPts val="0"/>
              </a:spcBef>
              <a:spcAft>
                <a:spcPts val="0"/>
              </a:spcAft>
              <a:buSzPts val="2300"/>
              <a:buChar char="●"/>
            </a:pPr>
            <a:r>
              <a:rPr b="1" lang="en-US" sz="2300"/>
              <a:t>Chatbot:</a:t>
            </a:r>
            <a:r>
              <a:rPr lang="en-US" sz="2300"/>
              <a:t> This is the core, which is driven by advanced AI and NLP, which will </a:t>
            </a:r>
            <a:r>
              <a:rPr lang="en-US" sz="2300"/>
              <a:t>interpret</a:t>
            </a:r>
            <a:r>
              <a:rPr lang="en-US" sz="2300"/>
              <a:t> and respond to </a:t>
            </a:r>
            <a:r>
              <a:rPr lang="en-US" sz="2300"/>
              <a:t>prospective</a:t>
            </a:r>
            <a:r>
              <a:rPr lang="en-US" sz="2300"/>
              <a:t> students’ queries.</a:t>
            </a:r>
            <a:endParaRPr sz="2300"/>
          </a:p>
          <a:p>
            <a:pPr indent="-374650" lvl="0" marL="457200" rtl="0" algn="l">
              <a:spcBef>
                <a:spcPts val="0"/>
              </a:spcBef>
              <a:spcAft>
                <a:spcPts val="0"/>
              </a:spcAft>
              <a:buSzPts val="2300"/>
              <a:buChar char="●"/>
            </a:pPr>
            <a:r>
              <a:rPr b="1" lang="en-US" sz="2300"/>
              <a:t>University of Ibadan Admission Unit:</a:t>
            </a:r>
            <a:r>
              <a:rPr lang="en-US" sz="2300"/>
              <a:t> This body oversees the chatbot performance, guides, and analyzes data for insights to prospective students’ inquiries and and challenges.</a:t>
            </a:r>
            <a:endParaRPr sz="2300"/>
          </a:p>
        </p:txBody>
      </p:sp>
      <p:sp>
        <p:nvSpPr>
          <p:cNvPr id="360" name="Google Shape;360;p42"/>
          <p:cNvSpPr txBox="1"/>
          <p:nvPr/>
        </p:nvSpPr>
        <p:spPr>
          <a:xfrm>
            <a:off x="804375" y="1096725"/>
            <a:ext cx="5874300" cy="4734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b="1" lang="en-US" sz="2500">
                <a:solidFill>
                  <a:schemeClr val="accent1"/>
                </a:solidFill>
                <a:latin typeface="Calibri"/>
                <a:ea typeface="Calibri"/>
                <a:cs typeface="Calibri"/>
                <a:sym typeface="Calibri"/>
              </a:rPr>
              <a:t>Stakeholders involved &amp; their relationship:</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3"/>
          <p:cNvPicPr preferRelativeResize="0"/>
          <p:nvPr/>
        </p:nvPicPr>
        <p:blipFill rotWithShape="1">
          <a:blip r:embed="rId3">
            <a:alphaModFix/>
          </a:blip>
          <a:srcRect b="0" l="3746" r="3746" t="0"/>
          <a:stretch/>
        </p:blipFill>
        <p:spPr>
          <a:xfrm>
            <a:off x="202825" y="1436925"/>
            <a:ext cx="11786348" cy="4547750"/>
          </a:xfrm>
          <a:prstGeom prst="rect">
            <a:avLst/>
          </a:prstGeom>
          <a:noFill/>
          <a:ln>
            <a:noFill/>
          </a:ln>
        </p:spPr>
      </p:pic>
      <p:sp>
        <p:nvSpPr>
          <p:cNvPr id="367" name="Google Shape;367;p43"/>
          <p:cNvSpPr txBox="1"/>
          <p:nvPr>
            <p:ph idx="4294967295" type="title"/>
          </p:nvPr>
        </p:nvSpPr>
        <p:spPr>
          <a:xfrm>
            <a:off x="442825" y="434800"/>
            <a:ext cx="3618000" cy="7686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a:t>Milestones</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447350" y="2743954"/>
            <a:ext cx="3200400" cy="1370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4000"/>
              <a:t>System Requirements</a:t>
            </a:r>
            <a:endParaRPr sz="4000"/>
          </a:p>
        </p:txBody>
      </p:sp>
      <p:sp>
        <p:nvSpPr>
          <p:cNvPr id="374" name="Google Shape;374;p44"/>
          <p:cNvSpPr txBox="1"/>
          <p:nvPr/>
        </p:nvSpPr>
        <p:spPr>
          <a:xfrm>
            <a:off x="4248550" y="1053650"/>
            <a:ext cx="4070400" cy="35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rPr>
              <a:t>Functional Requirement</a:t>
            </a:r>
            <a:endParaRPr b="1" sz="2100">
              <a:solidFill>
                <a:schemeClr val="dk1"/>
              </a:solidFill>
            </a:endParaRPr>
          </a:p>
          <a:p>
            <a:pPr indent="0" lvl="0" marL="0" rtl="0" algn="l">
              <a:lnSpc>
                <a:spcPct val="115000"/>
              </a:lnSpc>
              <a:spcBef>
                <a:spcPts val="1100"/>
              </a:spcBef>
              <a:spcAft>
                <a:spcPts val="0"/>
              </a:spcAft>
              <a:buNone/>
            </a:pPr>
            <a:r>
              <a:t/>
            </a:r>
            <a:endParaRPr b="1" sz="21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US" sz="2100">
                <a:solidFill>
                  <a:schemeClr val="dk1"/>
                </a:solidFill>
              </a:rPr>
              <a:t>Chatting</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Searching</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Logs</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Feedback</a:t>
            </a:r>
            <a:endParaRPr sz="2100">
              <a:solidFill>
                <a:schemeClr val="dk1"/>
              </a:solidFill>
            </a:endParaRPr>
          </a:p>
          <a:p>
            <a:pPr indent="-317500" lvl="0" marL="457200" rtl="0" algn="l">
              <a:lnSpc>
                <a:spcPct val="115000"/>
              </a:lnSpc>
              <a:spcBef>
                <a:spcPts val="1100"/>
              </a:spcBef>
              <a:spcAft>
                <a:spcPts val="1000"/>
              </a:spcAft>
              <a:buClr>
                <a:schemeClr val="dk1"/>
              </a:buClr>
              <a:buSzPts val="1400"/>
              <a:buChar char="●"/>
            </a:pPr>
            <a:r>
              <a:rPr lang="en-US" sz="2100">
                <a:solidFill>
                  <a:schemeClr val="dk1"/>
                </a:solidFill>
              </a:rPr>
              <a:t>Administrative System</a:t>
            </a:r>
            <a:endParaRPr sz="2100">
              <a:solidFill>
                <a:schemeClr val="dk1"/>
              </a:solidFill>
            </a:endParaRPr>
          </a:p>
        </p:txBody>
      </p:sp>
      <p:sp>
        <p:nvSpPr>
          <p:cNvPr id="375" name="Google Shape;375;p44"/>
          <p:cNvSpPr txBox="1"/>
          <p:nvPr/>
        </p:nvSpPr>
        <p:spPr>
          <a:xfrm>
            <a:off x="8158325" y="1053650"/>
            <a:ext cx="4070400" cy="45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rPr>
              <a:t>Non Functional Requirement</a:t>
            </a:r>
            <a:endParaRPr b="1" sz="2100">
              <a:solidFill>
                <a:schemeClr val="dk1"/>
              </a:solidFill>
            </a:endParaRPr>
          </a:p>
          <a:p>
            <a:pPr indent="0" lvl="0" marL="0" rtl="0" algn="l">
              <a:lnSpc>
                <a:spcPct val="115000"/>
              </a:lnSpc>
              <a:spcBef>
                <a:spcPts val="1100"/>
              </a:spcBef>
              <a:spcAft>
                <a:spcPts val="0"/>
              </a:spcAft>
              <a:buNone/>
            </a:pPr>
            <a:r>
              <a:t/>
            </a:r>
            <a:endParaRPr b="1" sz="21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US" sz="2100">
                <a:solidFill>
                  <a:schemeClr val="dk1"/>
                </a:solidFill>
              </a:rPr>
              <a:t>User interface</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Scalability</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Security</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Third party interaction</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Portability</a:t>
            </a:r>
            <a:endParaRPr sz="21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sz="2100">
                <a:solidFill>
                  <a:schemeClr val="dk1"/>
                </a:solidFill>
              </a:rPr>
              <a:t>Maintainability</a:t>
            </a:r>
            <a:endParaRPr sz="2100">
              <a:solidFill>
                <a:schemeClr val="dk1"/>
              </a:solidFill>
            </a:endParaRPr>
          </a:p>
          <a:p>
            <a:pPr indent="-317500" lvl="0" marL="457200" rtl="0" algn="l">
              <a:lnSpc>
                <a:spcPct val="115000"/>
              </a:lnSpc>
              <a:spcBef>
                <a:spcPts val="1100"/>
              </a:spcBef>
              <a:spcAft>
                <a:spcPts val="1000"/>
              </a:spcAft>
              <a:buClr>
                <a:schemeClr val="dk1"/>
              </a:buClr>
              <a:buSzPts val="1400"/>
              <a:buChar char="●"/>
            </a:pPr>
            <a:r>
              <a:rPr lang="en-US" sz="2100">
                <a:solidFill>
                  <a:schemeClr val="dk1"/>
                </a:solidFill>
              </a:rPr>
              <a:t>Exception handling</a:t>
            </a:r>
            <a:endParaRPr sz="3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1097275" y="819626"/>
            <a:ext cx="10058400" cy="917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Methodology Design - Mixed</a:t>
            </a:r>
            <a:endParaRPr b="1"/>
          </a:p>
        </p:txBody>
      </p:sp>
      <p:sp>
        <p:nvSpPr>
          <p:cNvPr id="382" name="Google Shape;382;p45"/>
          <p:cNvSpPr txBox="1"/>
          <p:nvPr>
            <p:ph idx="1" type="body"/>
          </p:nvPr>
        </p:nvSpPr>
        <p:spPr>
          <a:xfrm>
            <a:off x="1097275" y="2113925"/>
            <a:ext cx="6275400" cy="3983700"/>
          </a:xfrm>
          <a:prstGeom prst="rect">
            <a:avLst/>
          </a:prstGeom>
        </p:spPr>
        <p:txBody>
          <a:bodyPr anchorCtr="0" anchor="t" bIns="45700" lIns="0" spcFirstLastPara="1" rIns="0" wrap="square" tIns="45700">
            <a:normAutofit/>
          </a:bodyPr>
          <a:lstStyle/>
          <a:p>
            <a:pPr indent="0" lvl="0" marL="0" rtl="0" algn="just">
              <a:lnSpc>
                <a:spcPct val="115000"/>
              </a:lnSpc>
              <a:spcBef>
                <a:spcPts val="1200"/>
              </a:spcBef>
              <a:spcAft>
                <a:spcPts val="200"/>
              </a:spcAft>
              <a:buNone/>
            </a:pPr>
            <a:r>
              <a:rPr b="1" lang="en-US" sz="2600"/>
              <a:t>Qualitative</a:t>
            </a:r>
            <a:r>
              <a:rPr lang="en-US" sz="2600"/>
              <a:t>: used to gather unique insights from prospective students and admission staff who explained and described the desired functionality, features, and potential impact of the forthcoming chatbot; and will be used to gather feedback from prospective students about their experience using the chatbot </a:t>
            </a:r>
            <a:endParaRPr sz="2600"/>
          </a:p>
        </p:txBody>
      </p:sp>
      <p:pic>
        <p:nvPicPr>
          <p:cNvPr id="383" name="Google Shape;383;p45"/>
          <p:cNvPicPr preferRelativeResize="0"/>
          <p:nvPr/>
        </p:nvPicPr>
        <p:blipFill rotWithShape="1">
          <a:blip r:embed="rId3">
            <a:alphaModFix/>
          </a:blip>
          <a:srcRect b="0" l="10010" r="15783" t="0"/>
          <a:stretch/>
        </p:blipFill>
        <p:spPr>
          <a:xfrm>
            <a:off x="7501274" y="1903425"/>
            <a:ext cx="4527025" cy="381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b="1" lang="en-US"/>
              <a:t>Proposal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idx="4294967295" type="title"/>
          </p:nvPr>
        </p:nvSpPr>
        <p:spPr>
          <a:xfrm>
            <a:off x="1097275" y="286601"/>
            <a:ext cx="10058400" cy="1124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3200"/>
              <a:t>Table 3.1: Data Collection and Thematic Mapping</a:t>
            </a:r>
            <a:endParaRPr sz="3200"/>
          </a:p>
        </p:txBody>
      </p:sp>
      <p:graphicFrame>
        <p:nvGraphicFramePr>
          <p:cNvPr id="390" name="Google Shape;390;p46"/>
          <p:cNvGraphicFramePr/>
          <p:nvPr/>
        </p:nvGraphicFramePr>
        <p:xfrm>
          <a:off x="519950" y="1646175"/>
          <a:ext cx="3000000" cy="3000000"/>
        </p:xfrm>
        <a:graphic>
          <a:graphicData uri="http://schemas.openxmlformats.org/drawingml/2006/table">
            <a:tbl>
              <a:tblPr>
                <a:noFill/>
                <a:tableStyleId>{1DBDF4AC-84CC-40CF-9D3C-2EEF8860EDAB}</a:tableStyleId>
              </a:tblPr>
              <a:tblGrid>
                <a:gridCol w="3213150"/>
                <a:gridCol w="5039700"/>
                <a:gridCol w="2847825"/>
              </a:tblGrid>
              <a:tr h="381000">
                <a:tc>
                  <a:txBody>
                    <a:bodyPr/>
                    <a:lstStyle/>
                    <a:p>
                      <a:pPr indent="0" lvl="0" marL="0" rtl="0" algn="l">
                        <a:spcBef>
                          <a:spcPts val="0"/>
                        </a:spcBef>
                        <a:spcAft>
                          <a:spcPts val="0"/>
                        </a:spcAft>
                        <a:buNone/>
                      </a:pPr>
                      <a:r>
                        <a:rPr b="1" lang="en-US" sz="1800"/>
                        <a:t>Category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800"/>
                        <a:t>Text Segment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800"/>
                        <a:t>Code/Theme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rowSpan="3">
                  <a:txBody>
                    <a:bodyPr/>
                    <a:lstStyle/>
                    <a:p>
                      <a:pPr indent="0" lvl="0" marL="0" rtl="0" algn="l">
                        <a:spcBef>
                          <a:spcPts val="0"/>
                        </a:spcBef>
                        <a:spcAft>
                          <a:spcPts val="0"/>
                        </a:spcAft>
                        <a:buNone/>
                      </a:pPr>
                      <a:r>
                        <a:rPr lang="en-US" sz="1800"/>
                        <a:t>Interview Transcripts from  Prospective Students</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I really wish the chatbot could provide information about the admission requirements and criteria, like the specific grades needed for each program.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Admission Requirements Information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800"/>
                        <a:t>I find it frustrating when I have to search through the website to find basic admission details. The chatbot should be easy to navigate and user-friendly.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User-Friendly Interface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800"/>
                        <a:t>I appreciate it when I get immediate responses to my questions. It's frustrating to wait for hours or days to get a reply.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Immediate Responses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idx="4294967295" type="title"/>
          </p:nvPr>
        </p:nvSpPr>
        <p:spPr>
          <a:xfrm>
            <a:off x="1097275" y="286601"/>
            <a:ext cx="10058400" cy="1124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3200"/>
              <a:t>Table 3.1: Data Collection and Thematic Mapping (Cont’d)</a:t>
            </a:r>
            <a:endParaRPr sz="3200"/>
          </a:p>
        </p:txBody>
      </p:sp>
      <p:graphicFrame>
        <p:nvGraphicFramePr>
          <p:cNvPr id="397" name="Google Shape;397;p47"/>
          <p:cNvGraphicFramePr/>
          <p:nvPr/>
        </p:nvGraphicFramePr>
        <p:xfrm>
          <a:off x="735825" y="1646175"/>
          <a:ext cx="3000000" cy="3000000"/>
        </p:xfrm>
        <a:graphic>
          <a:graphicData uri="http://schemas.openxmlformats.org/drawingml/2006/table">
            <a:tbl>
              <a:tblPr>
                <a:noFill/>
                <a:tableStyleId>{1DBDF4AC-84CC-40CF-9D3C-2EEF8860EDAB}</a:tableStyleId>
              </a:tblPr>
              <a:tblGrid>
                <a:gridCol w="3561850"/>
                <a:gridCol w="3429000"/>
                <a:gridCol w="3429000"/>
              </a:tblGrid>
              <a:tr h="381000">
                <a:tc>
                  <a:txBody>
                    <a:bodyPr/>
                    <a:lstStyle/>
                    <a:p>
                      <a:pPr indent="0" lvl="0" marL="0" rtl="0" algn="l">
                        <a:spcBef>
                          <a:spcPts val="0"/>
                        </a:spcBef>
                        <a:spcAft>
                          <a:spcPts val="0"/>
                        </a:spcAft>
                        <a:buNone/>
                      </a:pPr>
                      <a:r>
                        <a:rPr b="1" lang="en-US" sz="1800"/>
                        <a:t>Category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800"/>
                        <a:t>Text Segment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800"/>
                        <a:t>Code/Theme </a:t>
                      </a:r>
                      <a:endParaRPr b="1"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rowSpan="2">
                  <a:txBody>
                    <a:bodyPr/>
                    <a:lstStyle/>
                    <a:p>
                      <a:pPr indent="0" lvl="0" marL="0" rtl="0" algn="l">
                        <a:spcBef>
                          <a:spcPts val="0"/>
                        </a:spcBef>
                        <a:spcAft>
                          <a:spcPts val="0"/>
                        </a:spcAft>
                        <a:buNone/>
                      </a:pPr>
                      <a:r>
                        <a:rPr lang="en-US" sz="1800"/>
                        <a:t>Open-Ended Survey Responses from Admission unit Staff</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We often receive inquiries from students about the admission deadlines. It would be helpful if the chatbot could automatically provide this information.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Automated Admission Deadlines</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US" sz="1800"/>
                        <a:t>Students often ask us the same questions repeatedly, especially during the admission season. If the chatbot could handle these common queries, it would save us a lot of time.</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800"/>
                        <a:t>Handling Common Queries </a:t>
                      </a:r>
                      <a:endParaRPr sz="1800"/>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Methodology Design</a:t>
            </a:r>
            <a:endParaRPr b="1"/>
          </a:p>
        </p:txBody>
      </p:sp>
      <p:pic>
        <p:nvPicPr>
          <p:cNvPr id="404" name="Google Shape;404;p48"/>
          <p:cNvPicPr preferRelativeResize="0"/>
          <p:nvPr/>
        </p:nvPicPr>
        <p:blipFill rotWithShape="1">
          <a:blip r:embed="rId3">
            <a:alphaModFix/>
          </a:blip>
          <a:srcRect b="0" l="10010" r="15783" t="0"/>
          <a:stretch/>
        </p:blipFill>
        <p:spPr>
          <a:xfrm>
            <a:off x="6727961" y="1737400"/>
            <a:ext cx="5464040" cy="4602325"/>
          </a:xfrm>
          <a:prstGeom prst="rect">
            <a:avLst/>
          </a:prstGeom>
          <a:noFill/>
          <a:ln>
            <a:noFill/>
          </a:ln>
        </p:spPr>
      </p:pic>
      <p:sp>
        <p:nvSpPr>
          <p:cNvPr id="405" name="Google Shape;405;p48"/>
          <p:cNvSpPr txBox="1"/>
          <p:nvPr>
            <p:ph idx="1" type="body"/>
          </p:nvPr>
        </p:nvSpPr>
        <p:spPr>
          <a:xfrm>
            <a:off x="1097275" y="2005375"/>
            <a:ext cx="6022500" cy="3983700"/>
          </a:xfrm>
          <a:prstGeom prst="rect">
            <a:avLst/>
          </a:prstGeom>
        </p:spPr>
        <p:txBody>
          <a:bodyPr anchorCtr="0" anchor="t" bIns="45700" lIns="0" spcFirstLastPara="1" rIns="0" wrap="square" tIns="45700">
            <a:noAutofit/>
          </a:bodyPr>
          <a:lstStyle/>
          <a:p>
            <a:pPr indent="0" lvl="0" marL="0" rtl="0" algn="just">
              <a:lnSpc>
                <a:spcPct val="115000"/>
              </a:lnSpc>
              <a:spcBef>
                <a:spcPts val="1200"/>
              </a:spcBef>
              <a:spcAft>
                <a:spcPts val="0"/>
              </a:spcAft>
              <a:buNone/>
            </a:pPr>
            <a:r>
              <a:rPr b="1" lang="en-US" sz="2800"/>
              <a:t>Quantitative</a:t>
            </a:r>
            <a:r>
              <a:rPr lang="en-US" sz="2800"/>
              <a:t>: used to gather quantitative surveys and analytics to access the performance and user satisfaction of the chatbot. This includes:</a:t>
            </a:r>
            <a:endParaRPr sz="2800"/>
          </a:p>
          <a:p>
            <a:pPr indent="-406400" lvl="0" marL="457200" rtl="0" algn="just">
              <a:lnSpc>
                <a:spcPct val="115000"/>
              </a:lnSpc>
              <a:spcBef>
                <a:spcPts val="1200"/>
              </a:spcBef>
              <a:spcAft>
                <a:spcPts val="0"/>
              </a:spcAft>
              <a:buSzPts val="2800"/>
              <a:buChar char="●"/>
            </a:pPr>
            <a:r>
              <a:rPr lang="en-US" sz="2800"/>
              <a:t>Accuracy</a:t>
            </a:r>
            <a:endParaRPr sz="2800"/>
          </a:p>
          <a:p>
            <a:pPr indent="-406400" lvl="0" marL="457200" rtl="0" algn="just">
              <a:lnSpc>
                <a:spcPct val="115000"/>
              </a:lnSpc>
              <a:spcBef>
                <a:spcPts val="0"/>
              </a:spcBef>
              <a:spcAft>
                <a:spcPts val="0"/>
              </a:spcAft>
              <a:buSzPts val="2800"/>
              <a:buChar char="●"/>
            </a:pPr>
            <a:r>
              <a:rPr lang="en-US" sz="2800"/>
              <a:t>Precision and Recall</a:t>
            </a:r>
            <a:endParaRPr sz="2800"/>
          </a:p>
          <a:p>
            <a:pPr indent="-406400" lvl="0" marL="457200" rtl="0" algn="just">
              <a:lnSpc>
                <a:spcPct val="115000"/>
              </a:lnSpc>
              <a:spcBef>
                <a:spcPts val="0"/>
              </a:spcBef>
              <a:spcAft>
                <a:spcPts val="0"/>
              </a:spcAft>
              <a:buSzPts val="2800"/>
              <a:buChar char="●"/>
            </a:pPr>
            <a:r>
              <a:rPr lang="en-US" sz="2800"/>
              <a:t>F1 - score</a:t>
            </a:r>
            <a:endParaRPr sz="2800"/>
          </a:p>
          <a:p>
            <a:pPr indent="-406400" lvl="0" marL="457200" rtl="0" algn="just">
              <a:lnSpc>
                <a:spcPct val="115000"/>
              </a:lnSpc>
              <a:spcBef>
                <a:spcPts val="0"/>
              </a:spcBef>
              <a:spcAft>
                <a:spcPts val="0"/>
              </a:spcAft>
              <a:buSzPts val="2800"/>
              <a:buChar char="●"/>
            </a:pPr>
            <a:r>
              <a:rPr lang="en-US" sz="2800"/>
              <a:t>Response time</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Data Preprocessing</a:t>
            </a:r>
            <a:endParaRPr b="1"/>
          </a:p>
        </p:txBody>
      </p:sp>
      <p:pic>
        <p:nvPicPr>
          <p:cNvPr id="412" name="Google Shape;412;p49"/>
          <p:cNvPicPr preferRelativeResize="0"/>
          <p:nvPr/>
        </p:nvPicPr>
        <p:blipFill rotWithShape="1">
          <a:blip r:embed="rId3">
            <a:alphaModFix/>
          </a:blip>
          <a:srcRect b="5170" l="5205" r="5205" t="18899"/>
          <a:stretch/>
        </p:blipFill>
        <p:spPr>
          <a:xfrm>
            <a:off x="125225" y="2063375"/>
            <a:ext cx="11941550" cy="3612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486800" y="3040056"/>
            <a:ext cx="3200400" cy="777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Model Training</a:t>
            </a:r>
            <a:endParaRPr/>
          </a:p>
        </p:txBody>
      </p:sp>
      <p:pic>
        <p:nvPicPr>
          <p:cNvPr id="419" name="Google Shape;419;p50"/>
          <p:cNvPicPr preferRelativeResize="0"/>
          <p:nvPr/>
        </p:nvPicPr>
        <p:blipFill>
          <a:blip r:embed="rId3">
            <a:alphaModFix/>
          </a:blip>
          <a:stretch>
            <a:fillRect/>
          </a:stretch>
        </p:blipFill>
        <p:spPr>
          <a:xfrm>
            <a:off x="5151400" y="111450"/>
            <a:ext cx="6290275" cy="6635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437475" y="2827954"/>
            <a:ext cx="3200400" cy="1202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ChatBot Development</a:t>
            </a:r>
            <a:endParaRPr/>
          </a:p>
        </p:txBody>
      </p:sp>
      <p:pic>
        <p:nvPicPr>
          <p:cNvPr id="426" name="Google Shape;426;p51"/>
          <p:cNvPicPr preferRelativeResize="0"/>
          <p:nvPr/>
        </p:nvPicPr>
        <p:blipFill>
          <a:blip r:embed="rId3">
            <a:alphaModFix/>
          </a:blip>
          <a:stretch>
            <a:fillRect/>
          </a:stretch>
        </p:blipFill>
        <p:spPr>
          <a:xfrm>
            <a:off x="4136725" y="1088361"/>
            <a:ext cx="8008000" cy="437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ph type="title"/>
          </p:nvPr>
        </p:nvSpPr>
        <p:spPr>
          <a:xfrm>
            <a:off x="476925" y="2838456"/>
            <a:ext cx="3200400" cy="639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Use case Model</a:t>
            </a:r>
            <a:endParaRPr/>
          </a:p>
        </p:txBody>
      </p:sp>
      <p:pic>
        <p:nvPicPr>
          <p:cNvPr id="433" name="Google Shape;433;p52"/>
          <p:cNvPicPr preferRelativeResize="0"/>
          <p:nvPr/>
        </p:nvPicPr>
        <p:blipFill>
          <a:blip r:embed="rId3">
            <a:alphaModFix/>
          </a:blip>
          <a:stretch>
            <a:fillRect/>
          </a:stretch>
        </p:blipFill>
        <p:spPr>
          <a:xfrm>
            <a:off x="5011825" y="112825"/>
            <a:ext cx="6327550" cy="6632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91850" y="2820125"/>
            <a:ext cx="3780900" cy="9645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User Flow</a:t>
            </a:r>
            <a:endParaRPr/>
          </a:p>
          <a:p>
            <a:pPr indent="0" lvl="0" marL="0" rtl="0" algn="l">
              <a:spcBef>
                <a:spcPts val="0"/>
              </a:spcBef>
              <a:spcAft>
                <a:spcPts val="0"/>
              </a:spcAft>
              <a:buNone/>
            </a:pPr>
            <a:r>
              <a:t/>
            </a:r>
            <a:endParaRPr/>
          </a:p>
        </p:txBody>
      </p:sp>
      <p:pic>
        <p:nvPicPr>
          <p:cNvPr id="440" name="Google Shape;440;p53"/>
          <p:cNvPicPr preferRelativeResize="0"/>
          <p:nvPr/>
        </p:nvPicPr>
        <p:blipFill>
          <a:blip r:embed="rId3">
            <a:alphaModFix/>
          </a:blip>
          <a:stretch>
            <a:fillRect/>
          </a:stretch>
        </p:blipFill>
        <p:spPr>
          <a:xfrm>
            <a:off x="4391900" y="152400"/>
            <a:ext cx="5968680" cy="6553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91850" y="2820125"/>
            <a:ext cx="3780900" cy="639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Sequence Diagram</a:t>
            </a:r>
            <a:endParaRPr/>
          </a:p>
        </p:txBody>
      </p:sp>
      <p:pic>
        <p:nvPicPr>
          <p:cNvPr id="447" name="Google Shape;447;p54"/>
          <p:cNvPicPr preferRelativeResize="0"/>
          <p:nvPr/>
        </p:nvPicPr>
        <p:blipFill rotWithShape="1">
          <a:blip r:embed="rId3">
            <a:alphaModFix/>
          </a:blip>
          <a:srcRect b="71992" l="17911" r="16238" t="0"/>
          <a:stretch/>
        </p:blipFill>
        <p:spPr>
          <a:xfrm>
            <a:off x="4367875" y="867838"/>
            <a:ext cx="7261400" cy="5122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type="title"/>
          </p:nvPr>
        </p:nvSpPr>
        <p:spPr>
          <a:xfrm>
            <a:off x="91850" y="2820125"/>
            <a:ext cx="3780900" cy="6399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Data flow </a:t>
            </a:r>
            <a:r>
              <a:rPr lang="en-US"/>
              <a:t>Diagram</a:t>
            </a:r>
            <a:endParaRPr/>
          </a:p>
          <a:p>
            <a:pPr indent="0" lvl="0" marL="0" rtl="0" algn="l">
              <a:spcBef>
                <a:spcPts val="0"/>
              </a:spcBef>
              <a:spcAft>
                <a:spcPts val="0"/>
              </a:spcAft>
              <a:buNone/>
            </a:pPr>
            <a:r>
              <a:rPr lang="en-US"/>
              <a:t>Level 0</a:t>
            </a:r>
            <a:endParaRPr/>
          </a:p>
        </p:txBody>
      </p:sp>
      <p:pic>
        <p:nvPicPr>
          <p:cNvPr id="454" name="Google Shape;454;p55"/>
          <p:cNvPicPr preferRelativeResize="0"/>
          <p:nvPr/>
        </p:nvPicPr>
        <p:blipFill rotWithShape="1">
          <a:blip r:embed="rId3">
            <a:alphaModFix/>
          </a:blip>
          <a:srcRect b="56476" l="6286" r="6286" t="33180"/>
          <a:stretch/>
        </p:blipFill>
        <p:spPr>
          <a:xfrm>
            <a:off x="4289275" y="2400113"/>
            <a:ext cx="7541675" cy="1479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Introduction</a:t>
            </a:r>
            <a:endParaRPr/>
          </a:p>
        </p:txBody>
      </p:sp>
      <p:sp>
        <p:nvSpPr>
          <p:cNvPr id="153" name="Google Shape;153;p20"/>
          <p:cNvSpPr txBox="1"/>
          <p:nvPr/>
        </p:nvSpPr>
        <p:spPr>
          <a:xfrm>
            <a:off x="1167500" y="2086500"/>
            <a:ext cx="7086000" cy="3436500"/>
          </a:xfrm>
          <a:prstGeom prst="rect">
            <a:avLst/>
          </a:prstGeom>
          <a:noFill/>
          <a:ln>
            <a:noFill/>
          </a:ln>
        </p:spPr>
        <p:txBody>
          <a:bodyPr anchorCtr="0" anchor="t" bIns="45700" lIns="91425" spcFirstLastPara="1" rIns="91425" wrap="square" tIns="45700">
            <a:noAutofit/>
          </a:bodyPr>
          <a:lstStyle/>
          <a:p>
            <a:pPr indent="-146050" lvl="0" marL="91440" marR="0" rtl="0" algn="l">
              <a:lnSpc>
                <a:spcPct val="90000"/>
              </a:lnSpc>
              <a:spcBef>
                <a:spcPts val="0"/>
              </a:spcBef>
              <a:spcAft>
                <a:spcPts val="0"/>
              </a:spcAft>
              <a:buClr>
                <a:schemeClr val="accent1"/>
              </a:buClr>
              <a:buSzPts val="2300"/>
              <a:buFont typeface="Calibri"/>
              <a:buChar char=" "/>
            </a:pPr>
            <a:r>
              <a:rPr i="0" lang="en-US" sz="2300" u="none" cap="none" strike="noStrike">
                <a:solidFill>
                  <a:srgbClr val="3F3F3F"/>
                </a:solidFill>
                <a:latin typeface="Calibri"/>
                <a:ea typeface="Calibri"/>
                <a:cs typeface="Calibri"/>
                <a:sym typeface="Calibri"/>
              </a:rPr>
              <a:t>The intersection of academia and technology presents innovative potential in higher education, with the University of Ibadan at the forefront. A silent revolution driven by Computer Science, AI, and Natural Language Processing is poised to transform student admissions, addressing complexity and inefficiencies.</a:t>
            </a:r>
            <a:endParaRPr i="0" sz="2300" u="none" cap="none" strike="noStrike">
              <a:solidFill>
                <a:srgbClr val="3F3F3F"/>
              </a:solidFill>
              <a:latin typeface="Calibri"/>
              <a:ea typeface="Calibri"/>
              <a:cs typeface="Calibri"/>
              <a:sym typeface="Calibri"/>
            </a:endParaRPr>
          </a:p>
          <a:p>
            <a:pPr indent="-146050" lvl="0" marL="91440" marR="0" rtl="0" algn="l">
              <a:lnSpc>
                <a:spcPct val="90000"/>
              </a:lnSpc>
              <a:spcBef>
                <a:spcPts val="1400"/>
              </a:spcBef>
              <a:spcAft>
                <a:spcPts val="0"/>
              </a:spcAft>
              <a:buClr>
                <a:schemeClr val="accent1"/>
              </a:buClr>
              <a:buSzPts val="2300"/>
              <a:buFont typeface="Calibri"/>
              <a:buChar char=" "/>
            </a:pPr>
            <a:r>
              <a:rPr i="0" lang="en-US" sz="2300" u="none" cap="none" strike="noStrike">
                <a:solidFill>
                  <a:srgbClr val="3F3F3F"/>
                </a:solidFill>
                <a:latin typeface="Calibri"/>
                <a:ea typeface="Calibri"/>
                <a:cs typeface="Calibri"/>
                <a:sym typeface="Calibri"/>
              </a:rPr>
              <a:t>Prospective students face challenges in navigating admission procedures, deadlines, and application status updates. Admissions </a:t>
            </a:r>
            <a:r>
              <a:rPr lang="en-US" sz="2300">
                <a:solidFill>
                  <a:srgbClr val="3F3F3F"/>
                </a:solidFill>
                <a:latin typeface="Calibri"/>
                <a:ea typeface="Calibri"/>
                <a:cs typeface="Calibri"/>
                <a:sym typeface="Calibri"/>
              </a:rPr>
              <a:t>staff</a:t>
            </a:r>
            <a:r>
              <a:rPr i="0" lang="en-US" sz="2300" u="none" cap="none" strike="noStrike">
                <a:solidFill>
                  <a:srgbClr val="3F3F3F"/>
                </a:solidFill>
                <a:latin typeface="Calibri"/>
                <a:ea typeface="Calibri"/>
                <a:cs typeface="Calibri"/>
                <a:sym typeface="Calibri"/>
              </a:rPr>
              <a:t> dedication is hampered by potential errors and delays, causing frustrations for ambitious students.</a:t>
            </a:r>
            <a:endParaRPr sz="2300">
              <a:latin typeface="Calibri"/>
              <a:ea typeface="Calibri"/>
              <a:cs typeface="Calibri"/>
              <a:sym typeface="Calibri"/>
            </a:endParaRPr>
          </a:p>
        </p:txBody>
      </p:sp>
      <p:pic>
        <p:nvPicPr>
          <p:cNvPr id="154" name="Google Shape;154;p20"/>
          <p:cNvPicPr preferRelativeResize="0"/>
          <p:nvPr/>
        </p:nvPicPr>
        <p:blipFill rotWithShape="1">
          <a:blip r:embed="rId3">
            <a:alphaModFix/>
          </a:blip>
          <a:srcRect b="0" l="15490" r="0" t="0"/>
          <a:stretch/>
        </p:blipFill>
        <p:spPr>
          <a:xfrm>
            <a:off x="7879050" y="3161350"/>
            <a:ext cx="4312950" cy="319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91850" y="2820125"/>
            <a:ext cx="3780900" cy="9645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Data flow Diagram</a:t>
            </a:r>
            <a:endParaRPr/>
          </a:p>
          <a:p>
            <a:pPr indent="0" lvl="0" marL="0" rtl="0" algn="l">
              <a:spcBef>
                <a:spcPts val="0"/>
              </a:spcBef>
              <a:spcAft>
                <a:spcPts val="0"/>
              </a:spcAft>
              <a:buNone/>
            </a:pPr>
            <a:r>
              <a:rPr lang="en-US"/>
              <a:t>Level 1</a:t>
            </a:r>
            <a:endParaRPr/>
          </a:p>
        </p:txBody>
      </p:sp>
      <p:pic>
        <p:nvPicPr>
          <p:cNvPr id="461" name="Google Shape;461;p56"/>
          <p:cNvPicPr preferRelativeResize="0"/>
          <p:nvPr/>
        </p:nvPicPr>
        <p:blipFill rotWithShape="1">
          <a:blip r:embed="rId3">
            <a:alphaModFix/>
          </a:blip>
          <a:srcRect b="4471" l="0" r="2638" t="47601"/>
          <a:stretch/>
        </p:blipFill>
        <p:spPr>
          <a:xfrm>
            <a:off x="4312825" y="245725"/>
            <a:ext cx="7658325" cy="6252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7"/>
          <p:cNvPicPr preferRelativeResize="0"/>
          <p:nvPr/>
        </p:nvPicPr>
        <p:blipFill rotWithShape="1">
          <a:blip r:embed="rId3">
            <a:alphaModFix/>
          </a:blip>
          <a:srcRect b="0" l="11167" r="4100" t="4634"/>
          <a:stretch/>
        </p:blipFill>
        <p:spPr>
          <a:xfrm>
            <a:off x="1235338" y="1826575"/>
            <a:ext cx="9860623" cy="4437825"/>
          </a:xfrm>
          <a:prstGeom prst="rect">
            <a:avLst/>
          </a:prstGeom>
          <a:noFill/>
          <a:ln>
            <a:noFill/>
          </a:ln>
        </p:spPr>
      </p:pic>
      <p:sp>
        <p:nvSpPr>
          <p:cNvPr id="468" name="Google Shape;468;p57"/>
          <p:cNvSpPr txBox="1"/>
          <p:nvPr>
            <p:ph type="title"/>
          </p:nvPr>
        </p:nvSpPr>
        <p:spPr>
          <a:xfrm>
            <a:off x="1097275" y="711076"/>
            <a:ext cx="10058400" cy="1026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ChatBot Framework</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idx="4294967295" type="title"/>
          </p:nvPr>
        </p:nvSpPr>
        <p:spPr>
          <a:xfrm>
            <a:off x="712698" y="310600"/>
            <a:ext cx="7176600" cy="435000"/>
          </a:xfrm>
          <a:prstGeom prst="rect">
            <a:avLst/>
          </a:prstGeom>
          <a:noFill/>
          <a:ln>
            <a:noFill/>
          </a:ln>
        </p:spPr>
        <p:txBody>
          <a:bodyPr anchorCtr="0" anchor="ctr" bIns="121900" lIns="121900" spcFirstLastPara="1" rIns="121900" wrap="square" tIns="121900">
            <a:noAutofit/>
          </a:bodyPr>
          <a:lstStyle/>
          <a:p>
            <a:pPr indent="0" lvl="0" marL="0" rtl="0" algn="l">
              <a:lnSpc>
                <a:spcPct val="85000"/>
              </a:lnSpc>
              <a:spcBef>
                <a:spcPts val="0"/>
              </a:spcBef>
              <a:spcAft>
                <a:spcPts val="0"/>
              </a:spcAft>
              <a:buClr>
                <a:srgbClr val="3F3F3F"/>
              </a:buClr>
              <a:buSzPts val="4400"/>
              <a:buFont typeface="Calibri"/>
              <a:buNone/>
            </a:pPr>
            <a:r>
              <a:rPr b="1" lang="en-US" sz="4000"/>
              <a:t>ChatBot Interaction </a:t>
            </a:r>
            <a:r>
              <a:rPr b="1" lang="en-US" sz="4000"/>
              <a:t>Design</a:t>
            </a:r>
            <a:endParaRPr b="1" sz="4000"/>
          </a:p>
        </p:txBody>
      </p:sp>
      <p:grpSp>
        <p:nvGrpSpPr>
          <p:cNvPr id="474" name="Google Shape;474;p58"/>
          <p:cNvGrpSpPr/>
          <p:nvPr/>
        </p:nvGrpSpPr>
        <p:grpSpPr>
          <a:xfrm>
            <a:off x="1044346" y="2482792"/>
            <a:ext cx="3074836" cy="3622942"/>
            <a:chOff x="1232288" y="1960313"/>
            <a:chExt cx="2040775" cy="3145734"/>
          </a:xfrm>
        </p:grpSpPr>
        <p:sp>
          <p:nvSpPr>
            <p:cNvPr id="475" name="Google Shape;475;p58"/>
            <p:cNvSpPr/>
            <p:nvPr/>
          </p:nvSpPr>
          <p:spPr>
            <a:xfrm>
              <a:off x="2018488" y="1960313"/>
              <a:ext cx="518250" cy="518250"/>
            </a:xfrm>
            <a:custGeom>
              <a:rect b="b" l="l" r="r" t="t"/>
              <a:pathLst>
                <a:path extrusionOk="0" h="20730" w="2073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01</a:t>
              </a:r>
              <a:endParaRPr sz="1050">
                <a:solidFill>
                  <a:srgbClr val="000000"/>
                </a:solidFill>
                <a:latin typeface="Arial"/>
                <a:ea typeface="Arial"/>
                <a:cs typeface="Arial"/>
                <a:sym typeface="Arial"/>
              </a:endParaRPr>
            </a:p>
          </p:txBody>
        </p:sp>
        <p:sp>
          <p:nvSpPr>
            <p:cNvPr id="476" name="Google Shape;476;p58"/>
            <p:cNvSpPr/>
            <p:nvPr/>
          </p:nvSpPr>
          <p:spPr>
            <a:xfrm>
              <a:off x="2277738" y="2018663"/>
              <a:ext cx="359000" cy="559925"/>
            </a:xfrm>
            <a:custGeom>
              <a:rect b="b" l="l" r="r" t="t"/>
              <a:pathLst>
                <a:path extrusionOk="0" fill="none" h="22397" w="14360">
                  <a:moveTo>
                    <a:pt x="11907" y="1"/>
                  </a:moveTo>
                  <a:cubicBezTo>
                    <a:pt x="13455" y="2298"/>
                    <a:pt x="14360" y="5061"/>
                    <a:pt x="14360" y="8037"/>
                  </a:cubicBezTo>
                  <a:cubicBezTo>
                    <a:pt x="14360" y="15967"/>
                    <a:pt x="7930" y="22396"/>
                    <a:pt x="1" y="22396"/>
                  </a:cubicBezTo>
                </a:path>
              </a:pathLst>
            </a:custGeom>
            <a:noFill/>
            <a:ln cap="flat" cmpd="sng" w="81550">
              <a:solidFill>
                <a:schemeClr val="accent3"/>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477" name="Google Shape;477;p58"/>
            <p:cNvGrpSpPr/>
            <p:nvPr/>
          </p:nvGrpSpPr>
          <p:grpSpPr>
            <a:xfrm>
              <a:off x="1479938" y="2094138"/>
              <a:ext cx="1793125" cy="1395125"/>
              <a:chOff x="1597088" y="2023550"/>
              <a:chExt cx="1793125" cy="1395125"/>
            </a:xfrm>
          </p:grpSpPr>
          <p:sp>
            <p:nvSpPr>
              <p:cNvPr id="478" name="Google Shape;478;p58"/>
              <p:cNvSpPr/>
              <p:nvPr/>
            </p:nvSpPr>
            <p:spPr>
              <a:xfrm>
                <a:off x="2968088" y="2088450"/>
                <a:ext cx="367050" cy="126225"/>
              </a:xfrm>
              <a:custGeom>
                <a:rect b="b" l="l" r="r" t="t"/>
                <a:pathLst>
                  <a:path extrusionOk="0" fill="none" h="5049" w="14682">
                    <a:moveTo>
                      <a:pt x="14681" y="0"/>
                    </a:moveTo>
                    <a:lnTo>
                      <a:pt x="5037" y="0"/>
                    </a:lnTo>
                    <a:cubicBezTo>
                      <a:pt x="2251" y="0"/>
                      <a:pt x="1" y="2262"/>
                      <a:pt x="1" y="5048"/>
                    </a:cubicBezTo>
                  </a:path>
                </a:pathLst>
              </a:custGeom>
              <a:solidFill>
                <a:schemeClr val="accent1"/>
              </a:solidFill>
              <a:ln cap="flat" cmpd="sng" w="40775">
                <a:solidFill>
                  <a:schemeClr val="accent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79" name="Google Shape;479;p58"/>
              <p:cNvSpPr/>
              <p:nvPr/>
            </p:nvSpPr>
            <p:spPr>
              <a:xfrm>
                <a:off x="1597088" y="2214650"/>
                <a:ext cx="1371025" cy="1204025"/>
              </a:xfrm>
              <a:custGeom>
                <a:rect b="b" l="l" r="r" t="t"/>
                <a:pathLst>
                  <a:path extrusionOk="0" fill="none" h="48161" w="54841">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cap="flat" cmpd="sng" w="40775">
                <a:solidFill>
                  <a:schemeClr val="accent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0" name="Google Shape;480;p58"/>
              <p:cNvSpPr/>
              <p:nvPr/>
            </p:nvSpPr>
            <p:spPr>
              <a:xfrm>
                <a:off x="3280038" y="2023550"/>
                <a:ext cx="110175" cy="129800"/>
              </a:xfrm>
              <a:custGeom>
                <a:rect b="b" l="l" r="r" t="t"/>
                <a:pathLst>
                  <a:path extrusionOk="0" h="5192" w="4407">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481" name="Google Shape;481;p58"/>
            <p:cNvGrpSpPr/>
            <p:nvPr/>
          </p:nvGrpSpPr>
          <p:grpSpPr>
            <a:xfrm>
              <a:off x="2143250" y="3673163"/>
              <a:ext cx="44375" cy="263450"/>
              <a:chOff x="2260263" y="3508250"/>
              <a:chExt cx="44375" cy="263450"/>
            </a:xfrm>
          </p:grpSpPr>
          <p:sp>
            <p:nvSpPr>
              <p:cNvPr id="482" name="Google Shape;482;p58"/>
              <p:cNvSpPr/>
              <p:nvPr/>
            </p:nvSpPr>
            <p:spPr>
              <a:xfrm>
                <a:off x="2260263" y="3508250"/>
                <a:ext cx="44375" cy="44375"/>
              </a:xfrm>
              <a:custGeom>
                <a:rect b="b" l="l" r="r" t="t"/>
                <a:pathLst>
                  <a:path extrusionOk="0" h="1775" w="1775">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3" name="Google Shape;483;p58"/>
              <p:cNvSpPr/>
              <p:nvPr/>
            </p:nvSpPr>
            <p:spPr>
              <a:xfrm>
                <a:off x="2260263" y="3584450"/>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4" name="Google Shape;484;p58"/>
              <p:cNvSpPr/>
              <p:nvPr/>
            </p:nvSpPr>
            <p:spPr>
              <a:xfrm>
                <a:off x="2260263" y="3660650"/>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85" name="Google Shape;485;p58"/>
              <p:cNvSpPr/>
              <p:nvPr/>
            </p:nvSpPr>
            <p:spPr>
              <a:xfrm>
                <a:off x="2260263" y="3727025"/>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486" name="Google Shape;486;p58"/>
            <p:cNvSpPr txBox="1"/>
            <p:nvPr/>
          </p:nvSpPr>
          <p:spPr>
            <a:xfrm>
              <a:off x="1479938" y="2670763"/>
              <a:ext cx="1371000" cy="4008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Interface Design</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487" name="Google Shape;487;p58"/>
            <p:cNvSpPr txBox="1"/>
            <p:nvPr/>
          </p:nvSpPr>
          <p:spPr>
            <a:xfrm>
              <a:off x="1232288" y="3946698"/>
              <a:ext cx="1866300" cy="1159349"/>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a:solidFill>
                    <a:schemeClr val="dk1"/>
                  </a:solidFill>
                  <a:latin typeface="Roboto"/>
                  <a:ea typeface="Roboto"/>
                  <a:cs typeface="Roboto"/>
                  <a:sym typeface="Roboto"/>
                </a:rPr>
                <a:t>Design of</a:t>
              </a:r>
              <a:r>
                <a:rPr lang="en-US" sz="1400">
                  <a:solidFill>
                    <a:schemeClr val="dk1"/>
                  </a:solidFill>
                  <a:latin typeface="Roboto"/>
                  <a:ea typeface="Roboto"/>
                  <a:cs typeface="Roboto"/>
                  <a:sym typeface="Roboto"/>
                </a:rPr>
                <a:t> the chatbot's conversation flow, the layout of the chat window, and the visual elements, such as buttons and menus, for a user-friendly experience.</a:t>
              </a:r>
              <a:endParaRPr sz="1400">
                <a:solidFill>
                  <a:schemeClr val="dk1"/>
                </a:solidFill>
                <a:latin typeface="Roboto"/>
                <a:ea typeface="Roboto"/>
                <a:cs typeface="Roboto"/>
                <a:sym typeface="Roboto"/>
              </a:endParaRPr>
            </a:p>
          </p:txBody>
        </p:sp>
      </p:grpSp>
      <p:grpSp>
        <p:nvGrpSpPr>
          <p:cNvPr id="488" name="Google Shape;488;p58"/>
          <p:cNvGrpSpPr/>
          <p:nvPr/>
        </p:nvGrpSpPr>
        <p:grpSpPr>
          <a:xfrm>
            <a:off x="3352991" y="1361876"/>
            <a:ext cx="3099577" cy="3376532"/>
            <a:chOff x="2764425" y="773432"/>
            <a:chExt cx="2057196" cy="2931781"/>
          </a:xfrm>
        </p:grpSpPr>
        <p:sp>
          <p:nvSpPr>
            <p:cNvPr id="489" name="Google Shape;489;p58"/>
            <p:cNvSpPr/>
            <p:nvPr/>
          </p:nvSpPr>
          <p:spPr>
            <a:xfrm>
              <a:off x="3706538" y="3084563"/>
              <a:ext cx="518250" cy="517950"/>
            </a:xfrm>
            <a:custGeom>
              <a:rect b="b" l="l" r="r" t="t"/>
              <a:pathLst>
                <a:path extrusionOk="0" h="20718" w="2073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02</a:t>
              </a:r>
              <a:endParaRPr sz="1050">
                <a:solidFill>
                  <a:srgbClr val="000000"/>
                </a:solidFill>
                <a:latin typeface="Arial"/>
                <a:ea typeface="Arial"/>
                <a:cs typeface="Arial"/>
                <a:sym typeface="Arial"/>
              </a:endParaRPr>
            </a:p>
          </p:txBody>
        </p:sp>
        <p:sp>
          <p:nvSpPr>
            <p:cNvPr id="490" name="Google Shape;490;p58"/>
            <p:cNvSpPr/>
            <p:nvPr/>
          </p:nvSpPr>
          <p:spPr>
            <a:xfrm>
              <a:off x="3526163" y="3098563"/>
              <a:ext cx="325650" cy="606650"/>
            </a:xfrm>
            <a:custGeom>
              <a:rect b="b" l="l" r="r" t="t"/>
              <a:pathLst>
                <a:path extrusionOk="0" fill="none" h="24266" w="13026">
                  <a:moveTo>
                    <a:pt x="13026" y="24265"/>
                  </a:moveTo>
                  <a:cubicBezTo>
                    <a:pt x="10311" y="23742"/>
                    <a:pt x="7716" y="22420"/>
                    <a:pt x="5608" y="20313"/>
                  </a:cubicBezTo>
                  <a:cubicBezTo>
                    <a:pt x="0" y="14705"/>
                    <a:pt x="0" y="5608"/>
                    <a:pt x="5608" y="1"/>
                  </a:cubicBezTo>
                </a:path>
              </a:pathLst>
            </a:custGeom>
            <a:noFill/>
            <a:ln cap="flat" cmpd="sng" w="81550">
              <a:solidFill>
                <a:schemeClr val="accent3"/>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491" name="Google Shape;491;p58"/>
            <p:cNvGrpSpPr/>
            <p:nvPr/>
          </p:nvGrpSpPr>
          <p:grpSpPr>
            <a:xfrm flipH="1">
              <a:off x="3028521" y="2170175"/>
              <a:ext cx="1793100" cy="1395450"/>
              <a:chOff x="2679963" y="2089625"/>
              <a:chExt cx="1793100" cy="1395450"/>
            </a:xfrm>
          </p:grpSpPr>
          <p:sp>
            <p:nvSpPr>
              <p:cNvPr id="492" name="Google Shape;492;p58"/>
              <p:cNvSpPr/>
              <p:nvPr/>
            </p:nvSpPr>
            <p:spPr>
              <a:xfrm>
                <a:off x="2735038" y="3293950"/>
                <a:ext cx="367025" cy="126225"/>
              </a:xfrm>
              <a:custGeom>
                <a:rect b="b" l="l" r="r" t="t"/>
                <a:pathLst>
                  <a:path extrusionOk="0" fill="none" h="5049" w="14681">
                    <a:moveTo>
                      <a:pt x="0" y="5048"/>
                    </a:moveTo>
                    <a:lnTo>
                      <a:pt x="9633" y="5048"/>
                    </a:lnTo>
                    <a:cubicBezTo>
                      <a:pt x="12419" y="5048"/>
                      <a:pt x="14681" y="2786"/>
                      <a:pt x="14681" y="0"/>
                    </a:cubicBezTo>
                  </a:path>
                </a:pathLst>
              </a:custGeom>
              <a:noFill/>
              <a:ln cap="flat" cmpd="sng" w="40775">
                <a:solidFill>
                  <a:schemeClr val="accent2"/>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3" name="Google Shape;493;p58"/>
              <p:cNvSpPr/>
              <p:nvPr/>
            </p:nvSpPr>
            <p:spPr>
              <a:xfrm>
                <a:off x="3102038" y="2089625"/>
                <a:ext cx="1371025" cy="1204350"/>
              </a:xfrm>
              <a:custGeom>
                <a:rect b="b" l="l" r="r" t="t"/>
                <a:pathLst>
                  <a:path extrusionOk="0" fill="none" h="48174" w="54841">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cap="flat" cmpd="sng" w="40775">
                <a:solidFill>
                  <a:schemeClr val="accent2"/>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4" name="Google Shape;494;p58"/>
              <p:cNvSpPr/>
              <p:nvPr/>
            </p:nvSpPr>
            <p:spPr>
              <a:xfrm>
                <a:off x="2679963" y="3354975"/>
                <a:ext cx="110175" cy="130100"/>
              </a:xfrm>
              <a:custGeom>
                <a:rect b="b" l="l" r="r" t="t"/>
                <a:pathLst>
                  <a:path extrusionOk="0" h="5204" w="4407">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495" name="Google Shape;495;p58"/>
            <p:cNvGrpSpPr/>
            <p:nvPr/>
          </p:nvGrpSpPr>
          <p:grpSpPr>
            <a:xfrm>
              <a:off x="3675238" y="1724113"/>
              <a:ext cx="44675" cy="263450"/>
              <a:chOff x="3765213" y="1736900"/>
              <a:chExt cx="44675" cy="263450"/>
            </a:xfrm>
          </p:grpSpPr>
          <p:sp>
            <p:nvSpPr>
              <p:cNvPr id="496" name="Google Shape;496;p58"/>
              <p:cNvSpPr/>
              <p:nvPr/>
            </p:nvSpPr>
            <p:spPr>
              <a:xfrm>
                <a:off x="3765213" y="1955675"/>
                <a:ext cx="44675" cy="44675"/>
              </a:xfrm>
              <a:custGeom>
                <a:rect b="b" l="l" r="r" t="t"/>
                <a:pathLst>
                  <a:path extrusionOk="0" h="1787" w="1787">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7" name="Google Shape;497;p58"/>
              <p:cNvSpPr/>
              <p:nvPr/>
            </p:nvSpPr>
            <p:spPr>
              <a:xfrm>
                <a:off x="3765213" y="1879475"/>
                <a:ext cx="44675" cy="44375"/>
              </a:xfrm>
              <a:custGeom>
                <a:rect b="b" l="l" r="r" t="t"/>
                <a:pathLst>
                  <a:path extrusionOk="0" h="1775" w="1787">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8" name="Google Shape;498;p58"/>
              <p:cNvSpPr/>
              <p:nvPr/>
            </p:nvSpPr>
            <p:spPr>
              <a:xfrm>
                <a:off x="3765213" y="1803275"/>
                <a:ext cx="44675" cy="44375"/>
              </a:xfrm>
              <a:custGeom>
                <a:rect b="b" l="l" r="r" t="t"/>
                <a:pathLst>
                  <a:path extrusionOk="0" h="1775" w="1787">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499" name="Google Shape;499;p58"/>
              <p:cNvSpPr/>
              <p:nvPr/>
            </p:nvSpPr>
            <p:spPr>
              <a:xfrm>
                <a:off x="3765213" y="1736900"/>
                <a:ext cx="44675" cy="44375"/>
              </a:xfrm>
              <a:custGeom>
                <a:rect b="b" l="l" r="r" t="t"/>
                <a:pathLst>
                  <a:path extrusionOk="0" h="1775" w="1787">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500" name="Google Shape;500;p58"/>
            <p:cNvSpPr txBox="1"/>
            <p:nvPr/>
          </p:nvSpPr>
          <p:spPr>
            <a:xfrm>
              <a:off x="3012075" y="2594563"/>
              <a:ext cx="1371000" cy="4008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Conversational Design</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501" name="Google Shape;501;p58"/>
            <p:cNvSpPr txBox="1"/>
            <p:nvPr/>
          </p:nvSpPr>
          <p:spPr>
            <a:xfrm>
              <a:off x="2764425" y="773432"/>
              <a:ext cx="1866300" cy="5727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a:solidFill>
                    <a:schemeClr val="dk1"/>
                  </a:solidFill>
                </a:rPr>
                <a:t>Design of the</a:t>
              </a:r>
              <a:r>
                <a:rPr b="0" i="0" lang="en-US" sz="1400">
                  <a:solidFill>
                    <a:schemeClr val="dk1"/>
                  </a:solidFill>
                  <a:latin typeface="Arial"/>
                  <a:ea typeface="Arial"/>
                  <a:cs typeface="Arial"/>
                  <a:sym typeface="Arial"/>
                </a:rPr>
                <a:t> dialogue script that outlines how the chatbot will interact with users, the questions it will ask, and the responses it will provide based on user inputs.</a:t>
              </a:r>
              <a:endParaRPr sz="1400">
                <a:solidFill>
                  <a:schemeClr val="dk1"/>
                </a:solidFill>
                <a:latin typeface="Roboto"/>
                <a:ea typeface="Roboto"/>
                <a:cs typeface="Roboto"/>
                <a:sym typeface="Roboto"/>
              </a:endParaRPr>
            </a:p>
          </p:txBody>
        </p:sp>
      </p:grpSp>
      <p:grpSp>
        <p:nvGrpSpPr>
          <p:cNvPr id="502" name="Google Shape;502;p58"/>
          <p:cNvGrpSpPr/>
          <p:nvPr/>
        </p:nvGrpSpPr>
        <p:grpSpPr>
          <a:xfrm>
            <a:off x="5710808" y="2482793"/>
            <a:ext cx="3074797" cy="3062952"/>
            <a:chOff x="4329430" y="1960313"/>
            <a:chExt cx="2040749" cy="2659505"/>
          </a:xfrm>
        </p:grpSpPr>
        <p:sp>
          <p:nvSpPr>
            <p:cNvPr id="503" name="Google Shape;503;p58"/>
            <p:cNvSpPr/>
            <p:nvPr/>
          </p:nvSpPr>
          <p:spPr>
            <a:xfrm>
              <a:off x="5116038" y="1960313"/>
              <a:ext cx="517950" cy="518250"/>
            </a:xfrm>
            <a:custGeom>
              <a:rect b="b" l="l" r="r" t="t"/>
              <a:pathLst>
                <a:path extrusionOk="0" h="20730" w="20718">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03</a:t>
              </a:r>
              <a:endParaRPr sz="1050">
                <a:solidFill>
                  <a:srgbClr val="000000"/>
                </a:solidFill>
                <a:latin typeface="Arial"/>
                <a:ea typeface="Arial"/>
                <a:cs typeface="Arial"/>
                <a:sym typeface="Arial"/>
              </a:endParaRPr>
            </a:p>
          </p:txBody>
        </p:sp>
        <p:sp>
          <p:nvSpPr>
            <p:cNvPr id="504" name="Google Shape;504;p58"/>
            <p:cNvSpPr/>
            <p:nvPr/>
          </p:nvSpPr>
          <p:spPr>
            <a:xfrm>
              <a:off x="5375013" y="2018663"/>
              <a:ext cx="359275" cy="559925"/>
            </a:xfrm>
            <a:custGeom>
              <a:rect b="b" l="l" r="r" t="t"/>
              <a:pathLst>
                <a:path extrusionOk="0" fill="none" h="22397" w="14371">
                  <a:moveTo>
                    <a:pt x="11918" y="1"/>
                  </a:moveTo>
                  <a:cubicBezTo>
                    <a:pt x="13466" y="2298"/>
                    <a:pt x="14371" y="5061"/>
                    <a:pt x="14371" y="8037"/>
                  </a:cubicBezTo>
                  <a:cubicBezTo>
                    <a:pt x="14371" y="15967"/>
                    <a:pt x="7930" y="22396"/>
                    <a:pt x="0" y="22396"/>
                  </a:cubicBezTo>
                </a:path>
              </a:pathLst>
            </a:custGeom>
            <a:noFill/>
            <a:ln cap="flat" cmpd="sng" w="81550">
              <a:solidFill>
                <a:schemeClr val="accent3"/>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505" name="Google Shape;505;p58"/>
            <p:cNvGrpSpPr/>
            <p:nvPr/>
          </p:nvGrpSpPr>
          <p:grpSpPr>
            <a:xfrm>
              <a:off x="4577079" y="2094138"/>
              <a:ext cx="1793100" cy="1395125"/>
              <a:chOff x="4618913" y="2023550"/>
              <a:chExt cx="1793100" cy="1395125"/>
            </a:xfrm>
          </p:grpSpPr>
          <p:sp>
            <p:nvSpPr>
              <p:cNvPr id="506" name="Google Shape;506;p58"/>
              <p:cNvSpPr/>
              <p:nvPr/>
            </p:nvSpPr>
            <p:spPr>
              <a:xfrm>
                <a:off x="5989913" y="2088450"/>
                <a:ext cx="367025" cy="126225"/>
              </a:xfrm>
              <a:custGeom>
                <a:rect b="b" l="l" r="r" t="t"/>
                <a:pathLst>
                  <a:path extrusionOk="0" fill="none" h="5049" w="14681">
                    <a:moveTo>
                      <a:pt x="14681" y="0"/>
                    </a:moveTo>
                    <a:lnTo>
                      <a:pt x="5037" y="0"/>
                    </a:lnTo>
                    <a:cubicBezTo>
                      <a:pt x="2262" y="0"/>
                      <a:pt x="0" y="2262"/>
                      <a:pt x="0" y="5048"/>
                    </a:cubicBezTo>
                  </a:path>
                </a:pathLst>
              </a:custGeom>
              <a:noFill/>
              <a:ln cap="flat" cmpd="sng" w="40775">
                <a:solidFill>
                  <a:schemeClr val="accent5"/>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7" name="Google Shape;507;p58"/>
              <p:cNvSpPr/>
              <p:nvPr/>
            </p:nvSpPr>
            <p:spPr>
              <a:xfrm>
                <a:off x="4618913" y="2214650"/>
                <a:ext cx="1371025" cy="1204025"/>
              </a:xfrm>
              <a:custGeom>
                <a:rect b="b" l="l" r="r" t="t"/>
                <a:pathLst>
                  <a:path extrusionOk="0" fill="none" h="48161" w="54841">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cap="flat" cmpd="sng" w="40775">
                <a:solidFill>
                  <a:schemeClr val="accent5"/>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08" name="Google Shape;508;p58"/>
              <p:cNvSpPr/>
              <p:nvPr/>
            </p:nvSpPr>
            <p:spPr>
              <a:xfrm>
                <a:off x="6301863" y="2023550"/>
                <a:ext cx="110150" cy="129800"/>
              </a:xfrm>
              <a:custGeom>
                <a:rect b="b" l="l" r="r" t="t"/>
                <a:pathLst>
                  <a:path extrusionOk="0" h="5192" w="4406">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509" name="Google Shape;509;p58"/>
            <p:cNvGrpSpPr/>
            <p:nvPr/>
          </p:nvGrpSpPr>
          <p:grpSpPr>
            <a:xfrm>
              <a:off x="5240393" y="3673163"/>
              <a:ext cx="44375" cy="263450"/>
              <a:chOff x="5282088" y="3508250"/>
              <a:chExt cx="44375" cy="263450"/>
            </a:xfrm>
          </p:grpSpPr>
          <p:sp>
            <p:nvSpPr>
              <p:cNvPr id="510" name="Google Shape;510;p58"/>
              <p:cNvSpPr/>
              <p:nvPr/>
            </p:nvSpPr>
            <p:spPr>
              <a:xfrm>
                <a:off x="5282088" y="3508250"/>
                <a:ext cx="44375" cy="44375"/>
              </a:xfrm>
              <a:custGeom>
                <a:rect b="b" l="l" r="r" t="t"/>
                <a:pathLst>
                  <a:path extrusionOk="0" h="1775" w="1775">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1" name="Google Shape;511;p58"/>
              <p:cNvSpPr/>
              <p:nvPr/>
            </p:nvSpPr>
            <p:spPr>
              <a:xfrm>
                <a:off x="5282088" y="3584450"/>
                <a:ext cx="44375" cy="44675"/>
              </a:xfrm>
              <a:custGeom>
                <a:rect b="b" l="l" r="r" t="t"/>
                <a:pathLst>
                  <a:path extrusionOk="0" h="1787" w="1775">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2" name="Google Shape;512;p58"/>
              <p:cNvSpPr/>
              <p:nvPr/>
            </p:nvSpPr>
            <p:spPr>
              <a:xfrm>
                <a:off x="5282088" y="3660650"/>
                <a:ext cx="44375" cy="44675"/>
              </a:xfrm>
              <a:custGeom>
                <a:rect b="b" l="l" r="r" t="t"/>
                <a:pathLst>
                  <a:path extrusionOk="0" h="1787" w="1775">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13" name="Google Shape;513;p58"/>
              <p:cNvSpPr/>
              <p:nvPr/>
            </p:nvSpPr>
            <p:spPr>
              <a:xfrm>
                <a:off x="5282088" y="3727025"/>
                <a:ext cx="44375" cy="44675"/>
              </a:xfrm>
              <a:custGeom>
                <a:rect b="b" l="l" r="r" t="t"/>
                <a:pathLst>
                  <a:path extrusionOk="0" h="1787" w="1775">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514" name="Google Shape;514;p58"/>
            <p:cNvSpPr txBox="1"/>
            <p:nvPr/>
          </p:nvSpPr>
          <p:spPr>
            <a:xfrm>
              <a:off x="4515918" y="2670763"/>
              <a:ext cx="1452634" cy="4008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Knowledge Base</a:t>
              </a:r>
              <a:r>
                <a:rPr lang="en-US" sz="1800">
                  <a:solidFill>
                    <a:srgbClr val="434343"/>
                  </a:solidFill>
                  <a:latin typeface="Fira Sans Extra Condensed Medium"/>
                  <a:ea typeface="Fira Sans Extra Condensed Medium"/>
                  <a:cs typeface="Fira Sans Extra Condensed Medium"/>
                  <a:sym typeface="Fira Sans Extra Condensed Medium"/>
                </a:rPr>
                <a:t> Design</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515" name="Google Shape;515;p58"/>
            <p:cNvSpPr txBox="1"/>
            <p:nvPr/>
          </p:nvSpPr>
          <p:spPr>
            <a:xfrm>
              <a:off x="4329430" y="4047118"/>
              <a:ext cx="1866300" cy="5727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a:solidFill>
                    <a:schemeClr val="dk1"/>
                  </a:solidFill>
                  <a:latin typeface="Roboto"/>
                  <a:ea typeface="Roboto"/>
                  <a:cs typeface="Roboto"/>
                  <a:sym typeface="Roboto"/>
                </a:rPr>
                <a:t>Design of </a:t>
              </a:r>
              <a:r>
                <a:rPr lang="en-US" sz="1400">
                  <a:solidFill>
                    <a:schemeClr val="dk1"/>
                  </a:solidFill>
                  <a:latin typeface="Roboto"/>
                  <a:ea typeface="Roboto"/>
                  <a:cs typeface="Roboto"/>
                  <a:sym typeface="Roboto"/>
                </a:rPr>
                <a:t>the information and data it will draw upon to answer user queries</a:t>
              </a:r>
              <a:endParaRPr/>
            </a:p>
          </p:txBody>
        </p:sp>
      </p:grpSp>
      <p:grpSp>
        <p:nvGrpSpPr>
          <p:cNvPr id="516" name="Google Shape;516;p58"/>
          <p:cNvGrpSpPr/>
          <p:nvPr/>
        </p:nvGrpSpPr>
        <p:grpSpPr>
          <a:xfrm>
            <a:off x="8476143" y="2136455"/>
            <a:ext cx="3044446" cy="3272013"/>
            <a:chOff x="1252458" y="1960313"/>
            <a:chExt cx="2020605" cy="2841029"/>
          </a:xfrm>
        </p:grpSpPr>
        <p:sp>
          <p:nvSpPr>
            <p:cNvPr id="517" name="Google Shape;517;p58"/>
            <p:cNvSpPr/>
            <p:nvPr/>
          </p:nvSpPr>
          <p:spPr>
            <a:xfrm>
              <a:off x="2018488" y="1960313"/>
              <a:ext cx="518250" cy="518250"/>
            </a:xfrm>
            <a:custGeom>
              <a:rect b="b" l="l" r="r" t="t"/>
              <a:pathLst>
                <a:path extrusionOk="0" h="20730" w="2073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2800">
                  <a:solidFill>
                    <a:srgbClr val="FFFFFF"/>
                  </a:solidFill>
                  <a:latin typeface="Fira Sans Extra Condensed Medium"/>
                  <a:ea typeface="Fira Sans Extra Condensed Medium"/>
                  <a:cs typeface="Fira Sans Extra Condensed Medium"/>
                  <a:sym typeface="Fira Sans Extra Condensed Medium"/>
                </a:rPr>
                <a:t>04</a:t>
              </a:r>
              <a:endParaRPr sz="1050">
                <a:solidFill>
                  <a:srgbClr val="000000"/>
                </a:solidFill>
                <a:latin typeface="Arial"/>
                <a:ea typeface="Arial"/>
                <a:cs typeface="Arial"/>
                <a:sym typeface="Arial"/>
              </a:endParaRPr>
            </a:p>
          </p:txBody>
        </p:sp>
        <p:sp>
          <p:nvSpPr>
            <p:cNvPr id="518" name="Google Shape;518;p58"/>
            <p:cNvSpPr/>
            <p:nvPr/>
          </p:nvSpPr>
          <p:spPr>
            <a:xfrm>
              <a:off x="2277738" y="2018663"/>
              <a:ext cx="359000" cy="559925"/>
            </a:xfrm>
            <a:custGeom>
              <a:rect b="b" l="l" r="r" t="t"/>
              <a:pathLst>
                <a:path extrusionOk="0" fill="none" h="22397" w="14360">
                  <a:moveTo>
                    <a:pt x="11907" y="1"/>
                  </a:moveTo>
                  <a:cubicBezTo>
                    <a:pt x="13455" y="2298"/>
                    <a:pt x="14360" y="5061"/>
                    <a:pt x="14360" y="8037"/>
                  </a:cubicBezTo>
                  <a:cubicBezTo>
                    <a:pt x="14360" y="15967"/>
                    <a:pt x="7930" y="22396"/>
                    <a:pt x="1" y="22396"/>
                  </a:cubicBezTo>
                </a:path>
              </a:pathLst>
            </a:custGeom>
            <a:noFill/>
            <a:ln cap="flat" cmpd="sng" w="81550">
              <a:solidFill>
                <a:schemeClr val="accent3"/>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519" name="Google Shape;519;p58"/>
            <p:cNvGrpSpPr/>
            <p:nvPr/>
          </p:nvGrpSpPr>
          <p:grpSpPr>
            <a:xfrm>
              <a:off x="1479938" y="2094138"/>
              <a:ext cx="1793125" cy="1395125"/>
              <a:chOff x="1597088" y="2023550"/>
              <a:chExt cx="1793125" cy="1395125"/>
            </a:xfrm>
          </p:grpSpPr>
          <p:sp>
            <p:nvSpPr>
              <p:cNvPr id="520" name="Google Shape;520;p58"/>
              <p:cNvSpPr/>
              <p:nvPr/>
            </p:nvSpPr>
            <p:spPr>
              <a:xfrm>
                <a:off x="2968088" y="2088450"/>
                <a:ext cx="367050" cy="126225"/>
              </a:xfrm>
              <a:custGeom>
                <a:rect b="b" l="l" r="r" t="t"/>
                <a:pathLst>
                  <a:path extrusionOk="0" fill="none" h="5049" w="14682">
                    <a:moveTo>
                      <a:pt x="14681" y="0"/>
                    </a:moveTo>
                    <a:lnTo>
                      <a:pt x="5037" y="0"/>
                    </a:lnTo>
                    <a:cubicBezTo>
                      <a:pt x="2251" y="0"/>
                      <a:pt x="1" y="2262"/>
                      <a:pt x="1" y="5048"/>
                    </a:cubicBezTo>
                  </a:path>
                </a:pathLst>
              </a:custGeom>
              <a:solidFill>
                <a:schemeClr val="accent1"/>
              </a:solidFill>
              <a:ln cap="flat" cmpd="sng" w="40775">
                <a:solidFill>
                  <a:schemeClr val="accent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1" name="Google Shape;521;p58"/>
              <p:cNvSpPr/>
              <p:nvPr/>
            </p:nvSpPr>
            <p:spPr>
              <a:xfrm>
                <a:off x="1597088" y="2214650"/>
                <a:ext cx="1371025" cy="1204025"/>
              </a:xfrm>
              <a:custGeom>
                <a:rect b="b" l="l" r="r" t="t"/>
                <a:pathLst>
                  <a:path extrusionOk="0" fill="none" h="48161" w="54841">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cap="flat" cmpd="sng" w="40775">
                <a:solidFill>
                  <a:schemeClr val="accent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2" name="Google Shape;522;p58"/>
              <p:cNvSpPr/>
              <p:nvPr/>
            </p:nvSpPr>
            <p:spPr>
              <a:xfrm>
                <a:off x="3280038" y="2023550"/>
                <a:ext cx="110175" cy="129800"/>
              </a:xfrm>
              <a:custGeom>
                <a:rect b="b" l="l" r="r" t="t"/>
                <a:pathLst>
                  <a:path extrusionOk="0" h="5192" w="4407">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523" name="Google Shape;523;p58"/>
            <p:cNvGrpSpPr/>
            <p:nvPr/>
          </p:nvGrpSpPr>
          <p:grpSpPr>
            <a:xfrm>
              <a:off x="2143250" y="3673163"/>
              <a:ext cx="44375" cy="263450"/>
              <a:chOff x="2260263" y="3508250"/>
              <a:chExt cx="44375" cy="263450"/>
            </a:xfrm>
          </p:grpSpPr>
          <p:sp>
            <p:nvSpPr>
              <p:cNvPr id="524" name="Google Shape;524;p58"/>
              <p:cNvSpPr/>
              <p:nvPr/>
            </p:nvSpPr>
            <p:spPr>
              <a:xfrm>
                <a:off x="2260263" y="3508250"/>
                <a:ext cx="44375" cy="44375"/>
              </a:xfrm>
              <a:custGeom>
                <a:rect b="b" l="l" r="r" t="t"/>
                <a:pathLst>
                  <a:path extrusionOk="0" h="1775" w="1775">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5" name="Google Shape;525;p58"/>
              <p:cNvSpPr/>
              <p:nvPr/>
            </p:nvSpPr>
            <p:spPr>
              <a:xfrm>
                <a:off x="2260263" y="3584450"/>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6" name="Google Shape;526;p58"/>
              <p:cNvSpPr/>
              <p:nvPr/>
            </p:nvSpPr>
            <p:spPr>
              <a:xfrm>
                <a:off x="2260263" y="3660650"/>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527" name="Google Shape;527;p58"/>
              <p:cNvSpPr/>
              <p:nvPr/>
            </p:nvSpPr>
            <p:spPr>
              <a:xfrm>
                <a:off x="2260263" y="3727025"/>
                <a:ext cx="44375" cy="44675"/>
              </a:xfrm>
              <a:custGeom>
                <a:rect b="b" l="l" r="r" t="t"/>
                <a:pathLst>
                  <a:path extrusionOk="0" h="1787" w="1775">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528" name="Google Shape;528;p58"/>
            <p:cNvSpPr txBox="1"/>
            <p:nvPr/>
          </p:nvSpPr>
          <p:spPr>
            <a:xfrm>
              <a:off x="1479938" y="2670763"/>
              <a:ext cx="1371000" cy="4008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00">
                  <a:solidFill>
                    <a:srgbClr val="434343"/>
                  </a:solidFill>
                  <a:latin typeface="Fira Sans Extra Condensed Medium"/>
                  <a:ea typeface="Fira Sans Extra Condensed Medium"/>
                  <a:cs typeface="Fira Sans Extra Condensed Medium"/>
                  <a:sym typeface="Fira Sans Extra Condensed Medium"/>
                </a:rPr>
                <a:t>Integration and Platform Design</a:t>
              </a:r>
              <a:endParaRPr sz="1800">
                <a:solidFill>
                  <a:srgbClr val="434343"/>
                </a:solidFill>
                <a:latin typeface="Fira Sans Extra Condensed Medium"/>
                <a:ea typeface="Fira Sans Extra Condensed Medium"/>
                <a:cs typeface="Fira Sans Extra Condensed Medium"/>
                <a:sym typeface="Fira Sans Extra Condensed Medium"/>
              </a:endParaRPr>
            </a:p>
          </p:txBody>
        </p:sp>
        <p:sp>
          <p:nvSpPr>
            <p:cNvPr id="529" name="Google Shape;529;p58"/>
            <p:cNvSpPr txBox="1"/>
            <p:nvPr/>
          </p:nvSpPr>
          <p:spPr>
            <a:xfrm>
              <a:off x="1252458" y="4228642"/>
              <a:ext cx="1866300" cy="5727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400">
                  <a:solidFill>
                    <a:srgbClr val="434343"/>
                  </a:solidFill>
                  <a:latin typeface="Roboto"/>
                  <a:ea typeface="Roboto"/>
                  <a:cs typeface="Roboto"/>
                  <a:sym typeface="Roboto"/>
                </a:rPr>
                <a:t>This include planning for integration with university databases and selecting the platforms (e.g., website, mobile app, messaging apps)</a:t>
              </a:r>
              <a:endParaRPr sz="1400">
                <a:solidFill>
                  <a:srgbClr val="434343"/>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9"/>
          <p:cNvSpPr txBox="1"/>
          <p:nvPr>
            <p:ph type="title"/>
          </p:nvPr>
        </p:nvSpPr>
        <p:spPr>
          <a:xfrm>
            <a:off x="1167492" y="0"/>
            <a:ext cx="9779183" cy="1706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Testing Strategy</a:t>
            </a:r>
            <a:endParaRPr/>
          </a:p>
        </p:txBody>
      </p:sp>
      <p:grpSp>
        <p:nvGrpSpPr>
          <p:cNvPr id="535" name="Google Shape;535;p59"/>
          <p:cNvGrpSpPr/>
          <p:nvPr/>
        </p:nvGrpSpPr>
        <p:grpSpPr>
          <a:xfrm>
            <a:off x="462322" y="1855490"/>
            <a:ext cx="11520247" cy="4239283"/>
            <a:chOff x="0" y="529910"/>
            <a:chExt cx="11520247" cy="4239283"/>
          </a:xfrm>
        </p:grpSpPr>
        <p:cxnSp>
          <p:nvCxnSpPr>
            <p:cNvPr id="536" name="Google Shape;536;p59"/>
            <p:cNvCxnSpPr/>
            <p:nvPr/>
          </p:nvCxnSpPr>
          <p:spPr>
            <a:xfrm>
              <a:off x="0" y="2649552"/>
              <a:ext cx="11520247" cy="0"/>
            </a:xfrm>
            <a:prstGeom prst="straightConnector1">
              <a:avLst/>
            </a:prstGeom>
            <a:solidFill>
              <a:schemeClr val="lt1">
                <a:alpha val="89803"/>
              </a:schemeClr>
            </a:solidFill>
            <a:ln cap="flat" cmpd="sng" w="19050">
              <a:solidFill>
                <a:srgbClr val="BB582B">
                  <a:alpha val="89803"/>
                </a:srgbClr>
              </a:solidFill>
              <a:prstDash val="solid"/>
              <a:miter lim="800000"/>
              <a:headEnd len="sm" w="sm" type="none"/>
              <a:tailEnd len="lg" w="lg" type="triangle"/>
            </a:ln>
          </p:spPr>
        </p:cxnSp>
        <p:sp>
          <p:nvSpPr>
            <p:cNvPr id="537" name="Google Shape;537;p59"/>
            <p:cNvSpPr/>
            <p:nvPr/>
          </p:nvSpPr>
          <p:spPr>
            <a:xfrm rot="8100000">
              <a:off x="85561" y="610618"/>
              <a:ext cx="389691" cy="389691"/>
            </a:xfrm>
            <a:prstGeom prst="teardrop">
              <a:avLst>
                <a:gd fmla="val 115000" name="adj"/>
              </a:avLst>
            </a:prstGeom>
            <a:solidFill>
              <a:schemeClr val="accent2"/>
            </a:solidFill>
            <a:ln cap="flat" cmpd="sng" w="15875">
              <a:solidFill>
                <a:srgbClr val="BB582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9"/>
            <p:cNvSpPr/>
            <p:nvPr/>
          </p:nvSpPr>
          <p:spPr>
            <a:xfrm>
              <a:off x="128852"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9"/>
            <p:cNvSpPr/>
            <p:nvPr/>
          </p:nvSpPr>
          <p:spPr>
            <a:xfrm>
              <a:off x="789311" y="1081017"/>
              <a:ext cx="2727046"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9"/>
            <p:cNvSpPr txBox="1"/>
            <p:nvPr/>
          </p:nvSpPr>
          <p:spPr>
            <a:xfrm>
              <a:off x="789311" y="1081017"/>
              <a:ext cx="2727046" cy="1568534"/>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lang="en-US" sz="1400">
                  <a:solidFill>
                    <a:schemeClr val="dk1"/>
                  </a:solidFill>
                  <a:latin typeface="Calibri"/>
                  <a:ea typeface="Calibri"/>
                  <a:cs typeface="Calibri"/>
                  <a:sym typeface="Calibri"/>
                </a:rPr>
                <a:t>Start testing from the project's inception, testing alongside development efforts, and adapting as the project progresses.</a:t>
              </a:r>
              <a:endParaRPr/>
            </a:p>
          </p:txBody>
        </p:sp>
        <p:sp>
          <p:nvSpPr>
            <p:cNvPr id="541" name="Google Shape;541;p59"/>
            <p:cNvSpPr/>
            <p:nvPr/>
          </p:nvSpPr>
          <p:spPr>
            <a:xfrm>
              <a:off x="789311" y="529910"/>
              <a:ext cx="2727046"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9"/>
            <p:cNvSpPr txBox="1"/>
            <p:nvPr/>
          </p:nvSpPr>
          <p:spPr>
            <a:xfrm>
              <a:off x="789311" y="529910"/>
              <a:ext cx="2727046" cy="551106"/>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Continuous Testing</a:t>
              </a:r>
              <a:endParaRPr/>
            </a:p>
          </p:txBody>
        </p:sp>
        <p:cxnSp>
          <p:nvCxnSpPr>
            <p:cNvPr id="543" name="Google Shape;543;p59"/>
            <p:cNvCxnSpPr/>
            <p:nvPr/>
          </p:nvCxnSpPr>
          <p:spPr>
            <a:xfrm>
              <a:off x="280407"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544" name="Google Shape;544;p59"/>
            <p:cNvSpPr/>
            <p:nvPr/>
          </p:nvSpPr>
          <p:spPr>
            <a:xfrm>
              <a:off x="230807" y="2599952"/>
              <a:ext cx="99199" cy="99199"/>
            </a:xfrm>
            <a:prstGeom prst="ellipse">
              <a:avLst/>
            </a:prstGeom>
            <a:solidFill>
              <a:srgbClr val="B45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9"/>
            <p:cNvSpPr/>
            <p:nvPr/>
          </p:nvSpPr>
          <p:spPr>
            <a:xfrm rot="-2700000">
              <a:off x="2001223" y="4298794"/>
              <a:ext cx="389691" cy="389691"/>
            </a:xfrm>
            <a:prstGeom prst="teardrop">
              <a:avLst>
                <a:gd fmla="val 115000" name="adj"/>
              </a:avLst>
            </a:prstGeom>
            <a:solidFill>
              <a:schemeClr val="accent2"/>
            </a:solidFill>
            <a:ln cap="flat" cmpd="sng" w="15875">
              <a:solidFill>
                <a:srgbClr val="BB582B">
                  <a:alpha val="8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9"/>
            <p:cNvSpPr/>
            <p:nvPr/>
          </p:nvSpPr>
          <p:spPr>
            <a:xfrm>
              <a:off x="2044514" y="4342085"/>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9"/>
            <p:cNvSpPr/>
            <p:nvPr/>
          </p:nvSpPr>
          <p:spPr>
            <a:xfrm>
              <a:off x="2704974" y="2649552"/>
              <a:ext cx="2727046"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9"/>
            <p:cNvSpPr txBox="1"/>
            <p:nvPr/>
          </p:nvSpPr>
          <p:spPr>
            <a:xfrm>
              <a:off x="2704974" y="2649552"/>
              <a:ext cx="2727046" cy="1568534"/>
            </a:xfrm>
            <a:prstGeom prst="rect">
              <a:avLst/>
            </a:prstGeom>
            <a:noFill/>
            <a:ln>
              <a:noFill/>
            </a:ln>
          </p:spPr>
          <p:txBody>
            <a:bodyPr anchorCtr="0" anchor="b" bIns="88900" lIns="0" spcFirstLastPara="1" rIns="0" wrap="square" tIns="133350">
              <a:noAutofit/>
            </a:bodyPr>
            <a:lstStyle/>
            <a:p>
              <a:pPr indent="0" lvl="0" marL="0" marR="0" rtl="0" algn="l">
                <a:lnSpc>
                  <a:spcPct val="90000"/>
                </a:lnSpc>
                <a:spcBef>
                  <a:spcPts val="0"/>
                </a:spcBef>
                <a:spcAft>
                  <a:spcPts val="0"/>
                </a:spcAft>
                <a:buClr>
                  <a:schemeClr val="dk1"/>
                </a:buClr>
                <a:buSzPts val="1400"/>
                <a:buFont typeface="Calibri"/>
                <a:buNone/>
              </a:pPr>
              <a:r>
                <a:rPr b="0" lang="en-US" sz="1400">
                  <a:solidFill>
                    <a:schemeClr val="dk1"/>
                  </a:solidFill>
                  <a:latin typeface="Calibri"/>
                  <a:ea typeface="Calibri"/>
                  <a:cs typeface="Calibri"/>
                  <a:sym typeface="Calibri"/>
                </a:rPr>
                <a:t>Organize dedicated test sprints alongside development sprints, focusing on specific chatbot aspects like functionality, user interface, and conversational flow.</a:t>
              </a:r>
              <a:endParaRPr/>
            </a:p>
          </p:txBody>
        </p:sp>
        <p:sp>
          <p:nvSpPr>
            <p:cNvPr id="549" name="Google Shape;549;p59"/>
            <p:cNvSpPr/>
            <p:nvPr/>
          </p:nvSpPr>
          <p:spPr>
            <a:xfrm>
              <a:off x="2704974" y="4218086"/>
              <a:ext cx="2727046"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9"/>
            <p:cNvSpPr txBox="1"/>
            <p:nvPr/>
          </p:nvSpPr>
          <p:spPr>
            <a:xfrm>
              <a:off x="2704974" y="4218086"/>
              <a:ext cx="2727046" cy="551106"/>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Test</a:t>
              </a:r>
              <a:r>
                <a:rPr b="1" lang="en-US" sz="1900">
                  <a:solidFill>
                    <a:schemeClr val="dk1"/>
                  </a:solidFill>
                  <a:latin typeface="Calibri"/>
                  <a:ea typeface="Calibri"/>
                  <a:cs typeface="Calibri"/>
                  <a:sym typeface="Calibri"/>
                </a:rPr>
                <a:t> Sprints</a:t>
              </a:r>
              <a:endParaRPr b="1" sz="1900">
                <a:solidFill>
                  <a:schemeClr val="dk1"/>
                </a:solidFill>
                <a:latin typeface="Calibri"/>
                <a:ea typeface="Calibri"/>
                <a:cs typeface="Calibri"/>
                <a:sym typeface="Calibri"/>
              </a:endParaRPr>
            </a:p>
          </p:txBody>
        </p:sp>
        <p:cxnSp>
          <p:nvCxnSpPr>
            <p:cNvPr id="551" name="Google Shape;551;p59"/>
            <p:cNvCxnSpPr/>
            <p:nvPr/>
          </p:nvCxnSpPr>
          <p:spPr>
            <a:xfrm>
              <a:off x="2196069" y="2649552"/>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552" name="Google Shape;552;p59"/>
            <p:cNvSpPr/>
            <p:nvPr/>
          </p:nvSpPr>
          <p:spPr>
            <a:xfrm>
              <a:off x="2146469"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9"/>
            <p:cNvSpPr/>
            <p:nvPr/>
          </p:nvSpPr>
          <p:spPr>
            <a:xfrm rot="8100000">
              <a:off x="3916885" y="610618"/>
              <a:ext cx="389691" cy="389691"/>
            </a:xfrm>
            <a:prstGeom prst="teardrop">
              <a:avLst>
                <a:gd fmla="val 115000" name="adj"/>
              </a:avLst>
            </a:prstGeom>
            <a:solidFill>
              <a:schemeClr val="accent2"/>
            </a:solidFill>
            <a:ln cap="flat" cmpd="sng" w="15875">
              <a:solidFill>
                <a:srgbClr val="BB582B">
                  <a:alpha val="6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9"/>
            <p:cNvSpPr/>
            <p:nvPr/>
          </p:nvSpPr>
          <p:spPr>
            <a:xfrm>
              <a:off x="3960177"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p:nvPr/>
          </p:nvSpPr>
          <p:spPr>
            <a:xfrm>
              <a:off x="4620636" y="1081017"/>
              <a:ext cx="2727046"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9"/>
            <p:cNvSpPr txBox="1"/>
            <p:nvPr/>
          </p:nvSpPr>
          <p:spPr>
            <a:xfrm>
              <a:off x="4620636" y="1081017"/>
              <a:ext cx="2727046" cy="1568534"/>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lang="en-US" sz="1400">
                  <a:solidFill>
                    <a:schemeClr val="dk1"/>
                  </a:solidFill>
                  <a:latin typeface="Calibri"/>
                  <a:ea typeface="Calibri"/>
                  <a:cs typeface="Calibri"/>
                  <a:sym typeface="Calibri"/>
                </a:rPr>
                <a:t>Actively engage users, including prospective students, in the testing process to align the chatbot with their expectations and requirements.</a:t>
              </a:r>
              <a:endParaRPr/>
            </a:p>
          </p:txBody>
        </p:sp>
        <p:sp>
          <p:nvSpPr>
            <p:cNvPr id="557" name="Google Shape;557;p59"/>
            <p:cNvSpPr/>
            <p:nvPr/>
          </p:nvSpPr>
          <p:spPr>
            <a:xfrm>
              <a:off x="4620636" y="529910"/>
              <a:ext cx="2727046"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9"/>
            <p:cNvSpPr txBox="1"/>
            <p:nvPr/>
          </p:nvSpPr>
          <p:spPr>
            <a:xfrm>
              <a:off x="4620636" y="529910"/>
              <a:ext cx="2727046" cy="551106"/>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User Involvement</a:t>
              </a:r>
              <a:endParaRPr b="1" sz="1900">
                <a:solidFill>
                  <a:schemeClr val="dk1"/>
                </a:solidFill>
                <a:latin typeface="Calibri"/>
                <a:ea typeface="Calibri"/>
                <a:cs typeface="Calibri"/>
                <a:sym typeface="Calibri"/>
              </a:endParaRPr>
            </a:p>
          </p:txBody>
        </p:sp>
        <p:cxnSp>
          <p:nvCxnSpPr>
            <p:cNvPr id="559" name="Google Shape;559;p59"/>
            <p:cNvCxnSpPr/>
            <p:nvPr/>
          </p:nvCxnSpPr>
          <p:spPr>
            <a:xfrm>
              <a:off x="4111731"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560" name="Google Shape;560;p59"/>
            <p:cNvSpPr/>
            <p:nvPr/>
          </p:nvSpPr>
          <p:spPr>
            <a:xfrm>
              <a:off x="4062131"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9"/>
            <p:cNvSpPr/>
            <p:nvPr/>
          </p:nvSpPr>
          <p:spPr>
            <a:xfrm rot="-2700000">
              <a:off x="5832547" y="4298794"/>
              <a:ext cx="389691" cy="389691"/>
            </a:xfrm>
            <a:prstGeom prst="teardrop">
              <a:avLst>
                <a:gd fmla="val 115000" name="adj"/>
              </a:avLst>
            </a:prstGeom>
            <a:solidFill>
              <a:schemeClr val="accent2"/>
            </a:solidFill>
            <a:ln cap="flat" cmpd="sng" w="15875">
              <a:solidFill>
                <a:srgbClr val="BB582B">
                  <a:alpha val="6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9"/>
            <p:cNvSpPr/>
            <p:nvPr/>
          </p:nvSpPr>
          <p:spPr>
            <a:xfrm>
              <a:off x="5875839" y="4342085"/>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9"/>
            <p:cNvSpPr/>
            <p:nvPr/>
          </p:nvSpPr>
          <p:spPr>
            <a:xfrm>
              <a:off x="6536298" y="2649552"/>
              <a:ext cx="2727046"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txBox="1"/>
            <p:nvPr/>
          </p:nvSpPr>
          <p:spPr>
            <a:xfrm>
              <a:off x="6536298" y="2649552"/>
              <a:ext cx="2727046" cy="1568534"/>
            </a:xfrm>
            <a:prstGeom prst="rect">
              <a:avLst/>
            </a:prstGeom>
            <a:noFill/>
            <a:ln>
              <a:noFill/>
            </a:ln>
          </p:spPr>
          <p:txBody>
            <a:bodyPr anchorCtr="0" anchor="b" bIns="88900" lIns="0" spcFirstLastPara="1" rIns="0" wrap="square" tIns="133350">
              <a:noAutofit/>
            </a:bodyPr>
            <a:lstStyle/>
            <a:p>
              <a:pPr indent="0" lvl="0" marL="0" marR="0" rtl="0" algn="l">
                <a:lnSpc>
                  <a:spcPct val="90000"/>
                </a:lnSpc>
                <a:spcBef>
                  <a:spcPts val="0"/>
                </a:spcBef>
                <a:spcAft>
                  <a:spcPts val="0"/>
                </a:spcAft>
                <a:buClr>
                  <a:schemeClr val="dk1"/>
                </a:buClr>
                <a:buSzPts val="1400"/>
                <a:buFont typeface="Calibri"/>
                <a:buNone/>
              </a:pPr>
              <a:r>
                <a:rPr b="0" lang="en-US" sz="1400">
                  <a:solidFill>
                    <a:schemeClr val="dk1"/>
                  </a:solidFill>
                  <a:latin typeface="Calibri"/>
                  <a:ea typeface="Calibri"/>
                  <a:cs typeface="Calibri"/>
                  <a:sym typeface="Calibri"/>
                </a:rPr>
                <a:t>Embrace CI/CD practices to automate build, testing, and deployment, ensuring the chatbot remains in a deployable state and that new features are thoroughly tested before release.</a:t>
              </a:r>
              <a:endParaRPr/>
            </a:p>
          </p:txBody>
        </p:sp>
        <p:sp>
          <p:nvSpPr>
            <p:cNvPr id="565" name="Google Shape;565;p59"/>
            <p:cNvSpPr/>
            <p:nvPr/>
          </p:nvSpPr>
          <p:spPr>
            <a:xfrm>
              <a:off x="6536298" y="4218086"/>
              <a:ext cx="2727046"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9"/>
            <p:cNvSpPr txBox="1"/>
            <p:nvPr/>
          </p:nvSpPr>
          <p:spPr>
            <a:xfrm>
              <a:off x="6536298" y="4218086"/>
              <a:ext cx="2727046" cy="551106"/>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CI/CD Integration</a:t>
              </a:r>
              <a:endParaRPr/>
            </a:p>
          </p:txBody>
        </p:sp>
        <p:cxnSp>
          <p:nvCxnSpPr>
            <p:cNvPr id="567" name="Google Shape;567;p59"/>
            <p:cNvCxnSpPr/>
            <p:nvPr/>
          </p:nvCxnSpPr>
          <p:spPr>
            <a:xfrm>
              <a:off x="6027393" y="2649552"/>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568" name="Google Shape;568;p59"/>
            <p:cNvSpPr/>
            <p:nvPr/>
          </p:nvSpPr>
          <p:spPr>
            <a:xfrm>
              <a:off x="5977793"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9"/>
            <p:cNvSpPr/>
            <p:nvPr/>
          </p:nvSpPr>
          <p:spPr>
            <a:xfrm rot="8100000">
              <a:off x="7748209" y="610618"/>
              <a:ext cx="389691" cy="389691"/>
            </a:xfrm>
            <a:prstGeom prst="teardrop">
              <a:avLst>
                <a:gd fmla="val 115000" name="adj"/>
              </a:avLst>
            </a:prstGeom>
            <a:solidFill>
              <a:schemeClr val="accent2"/>
            </a:solidFill>
            <a:ln cap="flat" cmpd="sng" w="15875">
              <a:solidFill>
                <a:srgbClr val="BB582B">
                  <a:alpha val="4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9"/>
            <p:cNvSpPr/>
            <p:nvPr/>
          </p:nvSpPr>
          <p:spPr>
            <a:xfrm>
              <a:off x="7791501"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9"/>
            <p:cNvSpPr/>
            <p:nvPr/>
          </p:nvSpPr>
          <p:spPr>
            <a:xfrm>
              <a:off x="8451960" y="1081017"/>
              <a:ext cx="2727046"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9"/>
            <p:cNvSpPr txBox="1"/>
            <p:nvPr/>
          </p:nvSpPr>
          <p:spPr>
            <a:xfrm>
              <a:off x="8451960" y="1081017"/>
              <a:ext cx="2727046" cy="1568534"/>
            </a:xfrm>
            <a:prstGeom prst="rect">
              <a:avLst/>
            </a:prstGeom>
            <a:noFill/>
            <a:ln>
              <a:noFill/>
            </a:ln>
          </p:spPr>
          <p:txBody>
            <a:bodyPr anchorCtr="0" anchor="t" bIns="133350" lIns="0" spcFirstLastPara="1" rIns="88900" wrap="square" tIns="88900">
              <a:noAutofit/>
            </a:bodyPr>
            <a:lstStyle/>
            <a:p>
              <a:pPr indent="0" lvl="0" marL="0" marR="0" rtl="0" algn="l">
                <a:lnSpc>
                  <a:spcPct val="90000"/>
                </a:lnSpc>
                <a:spcBef>
                  <a:spcPts val="0"/>
                </a:spcBef>
                <a:spcAft>
                  <a:spcPts val="0"/>
                </a:spcAft>
                <a:buClr>
                  <a:schemeClr val="dk1"/>
                </a:buClr>
                <a:buSzPts val="1400"/>
                <a:buFont typeface="Calibri"/>
                <a:buNone/>
              </a:pPr>
              <a:r>
                <a:rPr b="0" lang="en-US" sz="1400">
                  <a:solidFill>
                    <a:schemeClr val="dk1"/>
                  </a:solidFill>
                  <a:latin typeface="Calibri"/>
                  <a:ea typeface="Calibri"/>
                  <a:cs typeface="Calibri"/>
                  <a:sym typeface="Calibri"/>
                </a:rPr>
                <a:t> Implement automated testing to expedite routine checks and conduct frequent regression testing to ensure new changes don't introduce defects.</a:t>
              </a:r>
              <a:endParaRPr b="1" sz="1400">
                <a:solidFill>
                  <a:schemeClr val="dk1"/>
                </a:solidFill>
                <a:latin typeface="Calibri"/>
                <a:ea typeface="Calibri"/>
                <a:cs typeface="Calibri"/>
                <a:sym typeface="Calibri"/>
              </a:endParaRPr>
            </a:p>
          </p:txBody>
        </p:sp>
        <p:sp>
          <p:nvSpPr>
            <p:cNvPr id="573" name="Google Shape;573;p59"/>
            <p:cNvSpPr/>
            <p:nvPr/>
          </p:nvSpPr>
          <p:spPr>
            <a:xfrm>
              <a:off x="8451960" y="529910"/>
              <a:ext cx="2727046"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9"/>
            <p:cNvSpPr txBox="1"/>
            <p:nvPr/>
          </p:nvSpPr>
          <p:spPr>
            <a:xfrm>
              <a:off x="8451960" y="529910"/>
              <a:ext cx="2727046" cy="551106"/>
            </a:xfrm>
            <a:prstGeom prst="rect">
              <a:avLst/>
            </a:prstGeom>
            <a:noFill/>
            <a:ln>
              <a:noFill/>
            </a:ln>
          </p:spPr>
          <p:txBody>
            <a:bodyPr anchorCtr="0" anchor="ctr" bIns="0" lIns="0" spcFirstLastPara="1" rIns="120650" wrap="square" tIns="0">
              <a:noAutofit/>
            </a:bodyPr>
            <a:lstStyle/>
            <a:p>
              <a:pPr indent="0" lvl="0" marL="0" marR="0" rtl="0" algn="l">
                <a:lnSpc>
                  <a:spcPct val="90000"/>
                </a:lnSpc>
                <a:spcBef>
                  <a:spcPts val="0"/>
                </a:spcBef>
                <a:spcAft>
                  <a:spcPts val="0"/>
                </a:spcAft>
                <a:buClr>
                  <a:schemeClr val="dk1"/>
                </a:buClr>
                <a:buSzPts val="1900"/>
                <a:buFont typeface="Calibri"/>
                <a:buNone/>
              </a:pPr>
              <a:r>
                <a:rPr b="1" lang="en-US" sz="1900">
                  <a:solidFill>
                    <a:schemeClr val="dk1"/>
                  </a:solidFill>
                  <a:latin typeface="Calibri"/>
                  <a:ea typeface="Calibri"/>
                  <a:cs typeface="Calibri"/>
                  <a:sym typeface="Calibri"/>
                </a:rPr>
                <a:t>Automation and Regression</a:t>
              </a:r>
              <a:endParaRPr/>
            </a:p>
          </p:txBody>
        </p:sp>
        <p:cxnSp>
          <p:nvCxnSpPr>
            <p:cNvPr id="575" name="Google Shape;575;p59"/>
            <p:cNvCxnSpPr/>
            <p:nvPr/>
          </p:nvCxnSpPr>
          <p:spPr>
            <a:xfrm>
              <a:off x="7943055"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576" name="Google Shape;576;p59"/>
            <p:cNvSpPr/>
            <p:nvPr/>
          </p:nvSpPr>
          <p:spPr>
            <a:xfrm>
              <a:off x="7892274"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59"/>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2"/>
              </a:buClr>
              <a:buSzPts val="1200"/>
              <a:buFont typeface="Calibri"/>
              <a:buNone/>
            </a:pPr>
            <a:fld id="{00000000-1234-1234-1234-123412341234}" type="slidenum">
              <a:rPr lang="en-US" sz="1200">
                <a:solidFill>
                  <a:schemeClr val="accent2"/>
                </a:solidFill>
                <a:latin typeface="Calibri"/>
                <a:ea typeface="Calibri"/>
                <a:cs typeface="Calibri"/>
                <a:sym typeface="Calibri"/>
              </a:rPr>
              <a:t>‹#›</a:t>
            </a:fld>
            <a:endParaRPr b="0" i="0" sz="1200" u="none" cap="none" strike="noStrike">
              <a:solidFill>
                <a:srgbClr val="DAE5E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US"/>
              <a:t>Performance Evaluation</a:t>
            </a:r>
            <a:endParaRPr b="1"/>
          </a:p>
        </p:txBody>
      </p:sp>
      <p:pic>
        <p:nvPicPr>
          <p:cNvPr id="584" name="Google Shape;584;p60"/>
          <p:cNvPicPr preferRelativeResize="0"/>
          <p:nvPr/>
        </p:nvPicPr>
        <p:blipFill rotWithShape="1">
          <a:blip r:embed="rId3">
            <a:alphaModFix/>
          </a:blip>
          <a:srcRect b="0" l="15440" r="0" t="0"/>
          <a:stretch/>
        </p:blipFill>
        <p:spPr>
          <a:xfrm>
            <a:off x="769231" y="4868025"/>
            <a:ext cx="2789288" cy="762000"/>
          </a:xfrm>
          <a:prstGeom prst="rect">
            <a:avLst/>
          </a:prstGeom>
          <a:noFill/>
          <a:ln>
            <a:noFill/>
          </a:ln>
        </p:spPr>
      </p:pic>
      <p:pic>
        <p:nvPicPr>
          <p:cNvPr id="585" name="Google Shape;585;p60"/>
          <p:cNvPicPr preferRelativeResize="0"/>
          <p:nvPr/>
        </p:nvPicPr>
        <p:blipFill rotWithShape="1">
          <a:blip r:embed="rId4">
            <a:alphaModFix/>
          </a:blip>
          <a:srcRect b="0" l="7111" r="7817" t="0"/>
          <a:stretch/>
        </p:blipFill>
        <p:spPr>
          <a:xfrm>
            <a:off x="3931765" y="4810875"/>
            <a:ext cx="4281940" cy="762000"/>
          </a:xfrm>
          <a:prstGeom prst="rect">
            <a:avLst/>
          </a:prstGeom>
          <a:noFill/>
          <a:ln>
            <a:noFill/>
          </a:ln>
        </p:spPr>
      </p:pic>
      <p:pic>
        <p:nvPicPr>
          <p:cNvPr id="586" name="Google Shape;586;p60"/>
          <p:cNvPicPr preferRelativeResize="0"/>
          <p:nvPr/>
        </p:nvPicPr>
        <p:blipFill rotWithShape="1">
          <a:blip r:embed="rId5">
            <a:alphaModFix/>
          </a:blip>
          <a:srcRect b="0" l="6912" r="3425" t="0"/>
          <a:stretch/>
        </p:blipFill>
        <p:spPr>
          <a:xfrm>
            <a:off x="8285100" y="4760750"/>
            <a:ext cx="3610125" cy="902275"/>
          </a:xfrm>
          <a:prstGeom prst="rect">
            <a:avLst/>
          </a:prstGeom>
          <a:noFill/>
          <a:ln>
            <a:noFill/>
          </a:ln>
        </p:spPr>
      </p:pic>
      <p:sp>
        <p:nvSpPr>
          <p:cNvPr id="587" name="Google Shape;587;p60"/>
          <p:cNvSpPr txBox="1"/>
          <p:nvPr>
            <p:ph idx="4294967295" type="body"/>
          </p:nvPr>
        </p:nvSpPr>
        <p:spPr>
          <a:xfrm>
            <a:off x="1184675" y="2095850"/>
            <a:ext cx="1958400" cy="538200"/>
          </a:xfrm>
          <a:prstGeom prst="rect">
            <a:avLst/>
          </a:prstGeom>
          <a:noFill/>
          <a:ln>
            <a:noFill/>
          </a:ln>
        </p:spPr>
        <p:txBody>
          <a:bodyPr anchorCtr="0" anchor="t" bIns="121900" lIns="121900" spcFirstLastPara="1" rIns="121900" wrap="square" tIns="121900">
            <a:noAutofit/>
          </a:bodyPr>
          <a:lstStyle/>
          <a:p>
            <a:pPr indent="0" lvl="0" marL="0" rtl="0" algn="just">
              <a:lnSpc>
                <a:spcPct val="90000"/>
              </a:lnSpc>
              <a:spcBef>
                <a:spcPts val="2333"/>
              </a:spcBef>
              <a:spcAft>
                <a:spcPts val="2133"/>
              </a:spcAft>
              <a:buSzPts val="1400"/>
              <a:buNone/>
            </a:pPr>
            <a:r>
              <a:rPr b="1" lang="en-US" sz="2400">
                <a:solidFill>
                  <a:schemeClr val="dk1"/>
                </a:solidFill>
              </a:rPr>
              <a:t>Accuracy</a:t>
            </a:r>
            <a:endParaRPr b="1" sz="2400">
              <a:solidFill>
                <a:schemeClr val="dk1"/>
              </a:solidFill>
            </a:endParaRPr>
          </a:p>
        </p:txBody>
      </p:sp>
      <p:sp>
        <p:nvSpPr>
          <p:cNvPr id="588" name="Google Shape;588;p60"/>
          <p:cNvSpPr txBox="1"/>
          <p:nvPr>
            <p:ph idx="4294967295" type="body"/>
          </p:nvPr>
        </p:nvSpPr>
        <p:spPr>
          <a:xfrm>
            <a:off x="8804650" y="2017250"/>
            <a:ext cx="2496600" cy="695400"/>
          </a:xfrm>
          <a:prstGeom prst="rect">
            <a:avLst/>
          </a:prstGeom>
          <a:noFill/>
          <a:ln>
            <a:noFill/>
          </a:ln>
        </p:spPr>
        <p:txBody>
          <a:bodyPr anchorCtr="0" anchor="t" bIns="121900" lIns="121900" spcFirstLastPara="1" rIns="121900" wrap="square" tIns="121900">
            <a:noAutofit/>
          </a:bodyPr>
          <a:lstStyle/>
          <a:p>
            <a:pPr indent="0" lvl="0" marL="0" rtl="0" algn="just">
              <a:lnSpc>
                <a:spcPct val="90000"/>
              </a:lnSpc>
              <a:spcBef>
                <a:spcPts val="2333"/>
              </a:spcBef>
              <a:spcAft>
                <a:spcPts val="2133"/>
              </a:spcAft>
              <a:buSzPts val="1400"/>
              <a:buNone/>
            </a:pPr>
            <a:r>
              <a:rPr b="1" lang="en-US" sz="2400">
                <a:solidFill>
                  <a:schemeClr val="dk1"/>
                </a:solidFill>
              </a:rPr>
              <a:t>F1 - Score</a:t>
            </a:r>
            <a:endParaRPr b="1" sz="2400">
              <a:solidFill>
                <a:schemeClr val="dk1"/>
              </a:solidFill>
            </a:endParaRPr>
          </a:p>
        </p:txBody>
      </p:sp>
      <p:sp>
        <p:nvSpPr>
          <p:cNvPr id="589" name="Google Shape;589;p60"/>
          <p:cNvSpPr txBox="1"/>
          <p:nvPr>
            <p:ph idx="4294967295" type="body"/>
          </p:nvPr>
        </p:nvSpPr>
        <p:spPr>
          <a:xfrm>
            <a:off x="4415100" y="2095850"/>
            <a:ext cx="3489000" cy="538200"/>
          </a:xfrm>
          <a:prstGeom prst="rect">
            <a:avLst/>
          </a:prstGeom>
          <a:noFill/>
          <a:ln>
            <a:noFill/>
          </a:ln>
        </p:spPr>
        <p:txBody>
          <a:bodyPr anchorCtr="0" anchor="t" bIns="121900" lIns="121900" spcFirstLastPara="1" rIns="121900" wrap="square" tIns="121900">
            <a:noAutofit/>
          </a:bodyPr>
          <a:lstStyle/>
          <a:p>
            <a:pPr indent="0" lvl="0" marL="0" rtl="0" algn="just">
              <a:lnSpc>
                <a:spcPct val="90000"/>
              </a:lnSpc>
              <a:spcBef>
                <a:spcPts val="2333"/>
              </a:spcBef>
              <a:spcAft>
                <a:spcPts val="0"/>
              </a:spcAft>
              <a:buSzPts val="1400"/>
              <a:buNone/>
            </a:pPr>
            <a:r>
              <a:rPr b="1" lang="en-US" sz="2400">
                <a:solidFill>
                  <a:schemeClr val="dk1"/>
                </a:solidFill>
              </a:rPr>
              <a:t>Precision and Recall</a:t>
            </a:r>
            <a:endParaRPr b="1" sz="2400">
              <a:solidFill>
                <a:schemeClr val="dk1"/>
              </a:solidFill>
            </a:endParaRPr>
          </a:p>
          <a:p>
            <a:pPr indent="0" lvl="0" marL="0" rtl="0" algn="just">
              <a:lnSpc>
                <a:spcPct val="90000"/>
              </a:lnSpc>
              <a:spcBef>
                <a:spcPts val="2333"/>
              </a:spcBef>
              <a:spcAft>
                <a:spcPts val="2133"/>
              </a:spcAft>
              <a:buSzPts val="1400"/>
              <a:buNone/>
            </a:pPr>
            <a:r>
              <a:t/>
            </a:r>
            <a:endParaRPr b="1" sz="2400">
              <a:solidFill>
                <a:schemeClr val="dk1"/>
              </a:solidFill>
            </a:endParaRPr>
          </a:p>
        </p:txBody>
      </p:sp>
      <p:sp>
        <p:nvSpPr>
          <p:cNvPr id="590" name="Google Shape;590;p60"/>
          <p:cNvSpPr txBox="1"/>
          <p:nvPr/>
        </p:nvSpPr>
        <p:spPr>
          <a:xfrm>
            <a:off x="663875" y="2712650"/>
            <a:ext cx="3000000" cy="174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1100"/>
              </a:spcAft>
              <a:buNone/>
            </a:pPr>
            <a:r>
              <a:rPr lang="en-US" sz="1500">
                <a:solidFill>
                  <a:schemeClr val="dk1"/>
                </a:solidFill>
              </a:rPr>
              <a:t>Measures the chatbot's ability to correctly understand user intents and provide accurate responses. This is particularly important for tasks like intent classification and entity recognition.</a:t>
            </a:r>
            <a:endParaRPr sz="1800"/>
          </a:p>
        </p:txBody>
      </p:sp>
      <p:sp>
        <p:nvSpPr>
          <p:cNvPr id="591" name="Google Shape;591;p60"/>
          <p:cNvSpPr txBox="1"/>
          <p:nvPr/>
        </p:nvSpPr>
        <p:spPr>
          <a:xfrm>
            <a:off x="4415100" y="2712650"/>
            <a:ext cx="3162900" cy="174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1100"/>
              </a:spcAft>
              <a:buNone/>
            </a:pPr>
            <a:r>
              <a:rPr lang="en-US" sz="1500">
                <a:solidFill>
                  <a:schemeClr val="dk1"/>
                </a:solidFill>
              </a:rPr>
              <a:t>This metric is useful for evaluating the performance of the chatbot in tasks like entity recognition and question answering, where there may be a trade-off between precision and recall.</a:t>
            </a:r>
            <a:endParaRPr sz="1500"/>
          </a:p>
        </p:txBody>
      </p:sp>
      <p:sp>
        <p:nvSpPr>
          <p:cNvPr id="592" name="Google Shape;592;p60"/>
          <p:cNvSpPr txBox="1"/>
          <p:nvPr/>
        </p:nvSpPr>
        <p:spPr>
          <a:xfrm>
            <a:off x="8476325" y="2712650"/>
            <a:ext cx="30000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1100"/>
              </a:spcAft>
              <a:buNone/>
            </a:pPr>
            <a:r>
              <a:rPr lang="en-US" sz="1500">
                <a:solidFill>
                  <a:schemeClr val="dk1"/>
                </a:solidFill>
              </a:rPr>
              <a:t>It is the harmonic mean of precision and recall, therefore, it will measure the balance of the chatbot's performance.</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ph type="title"/>
          </p:nvPr>
        </p:nvSpPr>
        <p:spPr>
          <a:xfrm>
            <a:off x="1167492" y="850006"/>
            <a:ext cx="9779183" cy="8565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Deployment Process</a:t>
            </a:r>
            <a:endParaRPr/>
          </a:p>
        </p:txBody>
      </p:sp>
      <p:grpSp>
        <p:nvGrpSpPr>
          <p:cNvPr id="598" name="Google Shape;598;p61"/>
          <p:cNvGrpSpPr/>
          <p:nvPr/>
        </p:nvGrpSpPr>
        <p:grpSpPr>
          <a:xfrm>
            <a:off x="462322" y="1907005"/>
            <a:ext cx="11520247" cy="4239283"/>
            <a:chOff x="0" y="529910"/>
            <a:chExt cx="11520247" cy="4239283"/>
          </a:xfrm>
        </p:grpSpPr>
        <p:cxnSp>
          <p:nvCxnSpPr>
            <p:cNvPr id="599" name="Google Shape;599;p61"/>
            <p:cNvCxnSpPr/>
            <p:nvPr/>
          </p:nvCxnSpPr>
          <p:spPr>
            <a:xfrm>
              <a:off x="0" y="2649552"/>
              <a:ext cx="11520247" cy="0"/>
            </a:xfrm>
            <a:prstGeom prst="straightConnector1">
              <a:avLst/>
            </a:prstGeom>
            <a:solidFill>
              <a:schemeClr val="lt1">
                <a:alpha val="89803"/>
              </a:schemeClr>
            </a:solidFill>
            <a:ln cap="flat" cmpd="sng" w="19050">
              <a:solidFill>
                <a:srgbClr val="BB582B">
                  <a:alpha val="89803"/>
                </a:srgbClr>
              </a:solidFill>
              <a:prstDash val="solid"/>
              <a:miter lim="800000"/>
              <a:headEnd len="sm" w="sm" type="none"/>
              <a:tailEnd len="lg" w="lg" type="triangle"/>
            </a:ln>
          </p:spPr>
        </p:cxnSp>
        <p:sp>
          <p:nvSpPr>
            <p:cNvPr id="600" name="Google Shape;600;p61"/>
            <p:cNvSpPr/>
            <p:nvPr/>
          </p:nvSpPr>
          <p:spPr>
            <a:xfrm rot="8100000">
              <a:off x="85667" y="610618"/>
              <a:ext cx="389691" cy="389691"/>
            </a:xfrm>
            <a:prstGeom prst="teardrop">
              <a:avLst>
                <a:gd fmla="val 115000" name="adj"/>
              </a:avLst>
            </a:prstGeom>
            <a:solidFill>
              <a:schemeClr val="accent2"/>
            </a:solidFill>
            <a:ln cap="flat" cmpd="sng" w="15875">
              <a:solidFill>
                <a:srgbClr val="BB582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1"/>
            <p:cNvSpPr/>
            <p:nvPr/>
          </p:nvSpPr>
          <p:spPr>
            <a:xfrm>
              <a:off x="128958"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1"/>
            <p:cNvSpPr/>
            <p:nvPr/>
          </p:nvSpPr>
          <p:spPr>
            <a:xfrm>
              <a:off x="790081" y="1081017"/>
              <a:ext cx="2734801"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1"/>
            <p:cNvSpPr txBox="1"/>
            <p:nvPr/>
          </p:nvSpPr>
          <p:spPr>
            <a:xfrm>
              <a:off x="790081" y="1081017"/>
              <a:ext cx="2734801" cy="1568534"/>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Determine the platforms on which the chatbot will be made available. This may include the university's website, mobile applications, and popular messaging platforms like WhatsApp, Facebook Messenger, or a custom chat interface.</a:t>
              </a:r>
              <a:endParaRPr/>
            </a:p>
          </p:txBody>
        </p:sp>
        <p:sp>
          <p:nvSpPr>
            <p:cNvPr id="604" name="Google Shape;604;p61"/>
            <p:cNvSpPr/>
            <p:nvPr/>
          </p:nvSpPr>
          <p:spPr>
            <a:xfrm>
              <a:off x="790081" y="529910"/>
              <a:ext cx="2734801"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1"/>
            <p:cNvSpPr txBox="1"/>
            <p:nvPr/>
          </p:nvSpPr>
          <p:spPr>
            <a:xfrm>
              <a:off x="790081" y="529910"/>
              <a:ext cx="2734801" cy="551106"/>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Platform Selection</a:t>
              </a:r>
              <a:endParaRPr/>
            </a:p>
          </p:txBody>
        </p:sp>
        <p:cxnSp>
          <p:nvCxnSpPr>
            <p:cNvPr id="606" name="Google Shape;606;p61"/>
            <p:cNvCxnSpPr/>
            <p:nvPr/>
          </p:nvCxnSpPr>
          <p:spPr>
            <a:xfrm>
              <a:off x="280513"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607" name="Google Shape;607;p61"/>
            <p:cNvSpPr/>
            <p:nvPr/>
          </p:nvSpPr>
          <p:spPr>
            <a:xfrm>
              <a:off x="230913" y="2599952"/>
              <a:ext cx="99199" cy="99199"/>
            </a:xfrm>
            <a:prstGeom prst="ellipse">
              <a:avLst/>
            </a:prstGeom>
            <a:solidFill>
              <a:srgbClr val="B45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1"/>
            <p:cNvSpPr/>
            <p:nvPr/>
          </p:nvSpPr>
          <p:spPr>
            <a:xfrm rot="-2700000">
              <a:off x="2015083" y="4298794"/>
              <a:ext cx="389691" cy="389691"/>
            </a:xfrm>
            <a:prstGeom prst="teardrop">
              <a:avLst>
                <a:gd fmla="val 115000" name="adj"/>
              </a:avLst>
            </a:prstGeom>
            <a:solidFill>
              <a:schemeClr val="accent2"/>
            </a:solidFill>
            <a:ln cap="flat" cmpd="sng" w="15875">
              <a:solidFill>
                <a:srgbClr val="BB582B">
                  <a:alpha val="8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1"/>
            <p:cNvSpPr/>
            <p:nvPr/>
          </p:nvSpPr>
          <p:spPr>
            <a:xfrm>
              <a:off x="2058375" y="4342085"/>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1"/>
            <p:cNvSpPr/>
            <p:nvPr/>
          </p:nvSpPr>
          <p:spPr>
            <a:xfrm>
              <a:off x="2718494" y="2649552"/>
              <a:ext cx="2723077"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1"/>
            <p:cNvSpPr txBox="1"/>
            <p:nvPr/>
          </p:nvSpPr>
          <p:spPr>
            <a:xfrm>
              <a:off x="2718494" y="2649552"/>
              <a:ext cx="2723077" cy="1568534"/>
            </a:xfrm>
            <a:prstGeom prst="rect">
              <a:avLst/>
            </a:prstGeom>
            <a:noFill/>
            <a:ln>
              <a:noFill/>
            </a:ln>
          </p:spPr>
          <p:txBody>
            <a:bodyPr anchorCtr="0" anchor="b" bIns="82550" lIns="0" spcFirstLastPara="1" rIns="0" wrap="square" tIns="123825">
              <a:noAutofit/>
            </a:bodyPr>
            <a:lstStyle/>
            <a:p>
              <a:pPr indent="0" lvl="0" marL="0" marR="0" rtl="0" algn="l">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Provide a channel for users to get support if they encounter difficulties when using the chatbot. This may involve setting up a dedicated support team or a chatbot "escalation" feature to connect users with human agents when needed.</a:t>
              </a:r>
              <a:endParaRPr/>
            </a:p>
          </p:txBody>
        </p:sp>
        <p:sp>
          <p:nvSpPr>
            <p:cNvPr id="612" name="Google Shape;612;p61"/>
            <p:cNvSpPr/>
            <p:nvPr/>
          </p:nvSpPr>
          <p:spPr>
            <a:xfrm>
              <a:off x="2718494" y="4218086"/>
              <a:ext cx="2723077"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1"/>
            <p:cNvSpPr txBox="1"/>
            <p:nvPr/>
          </p:nvSpPr>
          <p:spPr>
            <a:xfrm>
              <a:off x="2718494" y="4218086"/>
              <a:ext cx="2723077" cy="551106"/>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User Support</a:t>
              </a:r>
              <a:endParaRPr/>
            </a:p>
          </p:txBody>
        </p:sp>
        <p:cxnSp>
          <p:nvCxnSpPr>
            <p:cNvPr id="614" name="Google Shape;614;p61"/>
            <p:cNvCxnSpPr/>
            <p:nvPr/>
          </p:nvCxnSpPr>
          <p:spPr>
            <a:xfrm>
              <a:off x="2209929" y="2649552"/>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615" name="Google Shape;615;p61"/>
            <p:cNvSpPr/>
            <p:nvPr/>
          </p:nvSpPr>
          <p:spPr>
            <a:xfrm>
              <a:off x="2159148"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1"/>
            <p:cNvSpPr/>
            <p:nvPr/>
          </p:nvSpPr>
          <p:spPr>
            <a:xfrm rot="8100000">
              <a:off x="3927957" y="610618"/>
              <a:ext cx="389691" cy="389691"/>
            </a:xfrm>
            <a:prstGeom prst="teardrop">
              <a:avLst>
                <a:gd fmla="val 115000" name="adj"/>
              </a:avLst>
            </a:prstGeom>
            <a:solidFill>
              <a:schemeClr val="accent2"/>
            </a:solidFill>
            <a:ln cap="flat" cmpd="sng" w="15875">
              <a:solidFill>
                <a:srgbClr val="BB582B">
                  <a:alpha val="6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1"/>
            <p:cNvSpPr/>
            <p:nvPr/>
          </p:nvSpPr>
          <p:spPr>
            <a:xfrm>
              <a:off x="3971248"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1"/>
            <p:cNvSpPr/>
            <p:nvPr/>
          </p:nvSpPr>
          <p:spPr>
            <a:xfrm>
              <a:off x="4631368" y="1081017"/>
              <a:ext cx="2723077"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1"/>
            <p:cNvSpPr txBox="1"/>
            <p:nvPr/>
          </p:nvSpPr>
          <p:spPr>
            <a:xfrm>
              <a:off x="4631368" y="1081017"/>
              <a:ext cx="2723077" cy="1568534"/>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Ensure that the chatbot is integrated with relevant university databases and systems. This allows the chatbot to retrieve real-time data, such as admission status or program availability, to provide accurate and up-to-date information</a:t>
              </a:r>
              <a:endParaRPr/>
            </a:p>
          </p:txBody>
        </p:sp>
        <p:sp>
          <p:nvSpPr>
            <p:cNvPr id="620" name="Google Shape;620;p61"/>
            <p:cNvSpPr/>
            <p:nvPr/>
          </p:nvSpPr>
          <p:spPr>
            <a:xfrm>
              <a:off x="4631368" y="529910"/>
              <a:ext cx="2723077"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1"/>
            <p:cNvSpPr txBox="1"/>
            <p:nvPr/>
          </p:nvSpPr>
          <p:spPr>
            <a:xfrm>
              <a:off x="4631368" y="529910"/>
              <a:ext cx="2723077" cy="551106"/>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Integrating with University Systems</a:t>
              </a:r>
              <a:endParaRPr/>
            </a:p>
          </p:txBody>
        </p:sp>
        <p:cxnSp>
          <p:nvCxnSpPr>
            <p:cNvPr id="622" name="Google Shape;622;p61"/>
            <p:cNvCxnSpPr/>
            <p:nvPr/>
          </p:nvCxnSpPr>
          <p:spPr>
            <a:xfrm>
              <a:off x="4122803"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623" name="Google Shape;623;p61"/>
            <p:cNvSpPr/>
            <p:nvPr/>
          </p:nvSpPr>
          <p:spPr>
            <a:xfrm>
              <a:off x="4072022"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1"/>
            <p:cNvSpPr/>
            <p:nvPr/>
          </p:nvSpPr>
          <p:spPr>
            <a:xfrm rot="-2700000">
              <a:off x="5840831" y="4298794"/>
              <a:ext cx="389691" cy="389691"/>
            </a:xfrm>
            <a:prstGeom prst="teardrop">
              <a:avLst>
                <a:gd fmla="val 115000" name="adj"/>
              </a:avLst>
            </a:prstGeom>
            <a:solidFill>
              <a:schemeClr val="accent2"/>
            </a:solidFill>
            <a:ln cap="flat" cmpd="sng" w="15875">
              <a:solidFill>
                <a:srgbClr val="BB582B">
                  <a:alpha val="600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1"/>
            <p:cNvSpPr/>
            <p:nvPr/>
          </p:nvSpPr>
          <p:spPr>
            <a:xfrm>
              <a:off x="5884122" y="4342085"/>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1"/>
            <p:cNvSpPr/>
            <p:nvPr/>
          </p:nvSpPr>
          <p:spPr>
            <a:xfrm>
              <a:off x="6544241" y="2649552"/>
              <a:ext cx="2723077"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1"/>
            <p:cNvSpPr txBox="1"/>
            <p:nvPr/>
          </p:nvSpPr>
          <p:spPr>
            <a:xfrm>
              <a:off x="6544241" y="2649552"/>
              <a:ext cx="2723077" cy="1568534"/>
            </a:xfrm>
            <a:prstGeom prst="rect">
              <a:avLst/>
            </a:prstGeom>
            <a:noFill/>
            <a:ln>
              <a:noFill/>
            </a:ln>
          </p:spPr>
          <p:txBody>
            <a:bodyPr anchorCtr="0" anchor="b" bIns="82550" lIns="0" spcFirstLastPara="1" rIns="0" wrap="square" tIns="123825">
              <a:noAutofit/>
            </a:bodyPr>
            <a:lstStyle/>
            <a:p>
              <a:pPr indent="0" lvl="0" marL="0" marR="0" rtl="0" algn="l">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Establish a feedback loop to continuously gather insights and suggestions from users. Use this feedback to refine and enhance the chatbot over time.</a:t>
              </a:r>
              <a:endParaRPr/>
            </a:p>
          </p:txBody>
        </p:sp>
        <p:sp>
          <p:nvSpPr>
            <p:cNvPr id="628" name="Google Shape;628;p61"/>
            <p:cNvSpPr/>
            <p:nvPr/>
          </p:nvSpPr>
          <p:spPr>
            <a:xfrm>
              <a:off x="6544241" y="4218086"/>
              <a:ext cx="2723077"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1"/>
            <p:cNvSpPr txBox="1"/>
            <p:nvPr/>
          </p:nvSpPr>
          <p:spPr>
            <a:xfrm>
              <a:off x="6544241" y="4218086"/>
              <a:ext cx="2723077" cy="551106"/>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Feedback Loop</a:t>
              </a:r>
              <a:endParaRPr/>
            </a:p>
          </p:txBody>
        </p:sp>
        <p:cxnSp>
          <p:nvCxnSpPr>
            <p:cNvPr id="630" name="Google Shape;630;p61"/>
            <p:cNvCxnSpPr/>
            <p:nvPr/>
          </p:nvCxnSpPr>
          <p:spPr>
            <a:xfrm>
              <a:off x="6035676" y="2649552"/>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631" name="Google Shape;631;p61"/>
            <p:cNvSpPr/>
            <p:nvPr/>
          </p:nvSpPr>
          <p:spPr>
            <a:xfrm>
              <a:off x="5984896"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1"/>
            <p:cNvSpPr/>
            <p:nvPr/>
          </p:nvSpPr>
          <p:spPr>
            <a:xfrm rot="8100000">
              <a:off x="7753704" y="610618"/>
              <a:ext cx="389691" cy="389691"/>
            </a:xfrm>
            <a:prstGeom prst="teardrop">
              <a:avLst>
                <a:gd fmla="val 115000" name="adj"/>
              </a:avLst>
            </a:prstGeom>
            <a:solidFill>
              <a:schemeClr val="accent2"/>
            </a:solidFill>
            <a:ln cap="flat" cmpd="sng" w="15875">
              <a:solidFill>
                <a:srgbClr val="BB582B">
                  <a:alpha val="4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
            <p:cNvSpPr/>
            <p:nvPr/>
          </p:nvSpPr>
          <p:spPr>
            <a:xfrm>
              <a:off x="7796996" y="653909"/>
              <a:ext cx="303108" cy="303108"/>
            </a:xfrm>
            <a:prstGeom prst="ellipse">
              <a:avLst/>
            </a:prstGeom>
            <a:solidFill>
              <a:schemeClr val="accen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8457115" y="1081017"/>
              <a:ext cx="2723077" cy="1568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txBox="1"/>
            <p:nvPr/>
          </p:nvSpPr>
          <p:spPr>
            <a:xfrm>
              <a:off x="8457115" y="1081017"/>
              <a:ext cx="2723077" cy="1568534"/>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Before deploying the chatbot, conduct extensive testing to ensure it functions correctly, provides accurate information, and offers a smooth user experience. Address any issues or bugs that arise during testing.</a:t>
              </a:r>
              <a:endParaRPr b="1" sz="1300">
                <a:solidFill>
                  <a:schemeClr val="dk1"/>
                </a:solidFill>
                <a:latin typeface="Calibri"/>
                <a:ea typeface="Calibri"/>
                <a:cs typeface="Calibri"/>
                <a:sym typeface="Calibri"/>
              </a:endParaRPr>
            </a:p>
          </p:txBody>
        </p:sp>
        <p:sp>
          <p:nvSpPr>
            <p:cNvPr id="636" name="Google Shape;636;p61"/>
            <p:cNvSpPr/>
            <p:nvPr/>
          </p:nvSpPr>
          <p:spPr>
            <a:xfrm>
              <a:off x="8457115" y="529910"/>
              <a:ext cx="2723077" cy="5511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1"/>
            <p:cNvSpPr txBox="1"/>
            <p:nvPr/>
          </p:nvSpPr>
          <p:spPr>
            <a:xfrm>
              <a:off x="8457115" y="529910"/>
              <a:ext cx="2723077" cy="551106"/>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Quality Assurance</a:t>
              </a:r>
              <a:endParaRPr/>
            </a:p>
          </p:txBody>
        </p:sp>
        <p:cxnSp>
          <p:nvCxnSpPr>
            <p:cNvPr id="638" name="Google Shape;638;p61"/>
            <p:cNvCxnSpPr/>
            <p:nvPr/>
          </p:nvCxnSpPr>
          <p:spPr>
            <a:xfrm>
              <a:off x="7948550" y="1081017"/>
              <a:ext cx="0" cy="1568534"/>
            </a:xfrm>
            <a:prstGeom prst="straightConnector1">
              <a:avLst/>
            </a:prstGeom>
            <a:noFill/>
            <a:ln cap="flat" cmpd="sng" w="12700">
              <a:solidFill>
                <a:schemeClr val="accent2"/>
              </a:solidFill>
              <a:prstDash val="dash"/>
              <a:miter lim="800000"/>
              <a:headEnd len="sm" w="sm" type="none"/>
              <a:tailEnd len="sm" w="sm" type="none"/>
            </a:ln>
          </p:spPr>
        </p:cxnSp>
        <p:sp>
          <p:nvSpPr>
            <p:cNvPr id="639" name="Google Shape;639;p61"/>
            <p:cNvSpPr/>
            <p:nvPr/>
          </p:nvSpPr>
          <p:spPr>
            <a:xfrm>
              <a:off x="7897769" y="2599952"/>
              <a:ext cx="99199" cy="9919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61"/>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accent2"/>
                </a:solidFill>
                <a:latin typeface="Calibri"/>
                <a:ea typeface="Calibri"/>
                <a:cs typeface="Calibri"/>
                <a:sym typeface="Calibri"/>
              </a:rPr>
              <a:t>‹#›</a:t>
            </a:fld>
            <a:endParaRPr sz="1200">
              <a:solidFill>
                <a:schemeClr val="accent2"/>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62"/>
          <p:cNvPicPr preferRelativeResize="0"/>
          <p:nvPr/>
        </p:nvPicPr>
        <p:blipFill rotWithShape="1">
          <a:blip r:embed="rId3">
            <a:alphaModFix/>
          </a:blip>
          <a:srcRect b="3923" l="0" r="0" t="4827"/>
          <a:stretch/>
        </p:blipFill>
        <p:spPr>
          <a:xfrm>
            <a:off x="306950" y="-37625"/>
            <a:ext cx="3230749" cy="6382824"/>
          </a:xfrm>
          <a:prstGeom prst="rect">
            <a:avLst/>
          </a:prstGeom>
          <a:noFill/>
          <a:ln>
            <a:noFill/>
          </a:ln>
        </p:spPr>
      </p:pic>
      <p:pic>
        <p:nvPicPr>
          <p:cNvPr id="646" name="Google Shape;646;p62"/>
          <p:cNvPicPr preferRelativeResize="0"/>
          <p:nvPr/>
        </p:nvPicPr>
        <p:blipFill rotWithShape="1">
          <a:blip r:embed="rId4">
            <a:alphaModFix/>
          </a:blip>
          <a:srcRect b="4104" l="0" r="0" t="0"/>
          <a:stretch/>
        </p:blipFill>
        <p:spPr>
          <a:xfrm>
            <a:off x="4316675" y="-37625"/>
            <a:ext cx="3026750" cy="6284452"/>
          </a:xfrm>
          <a:prstGeom prst="rect">
            <a:avLst/>
          </a:prstGeom>
          <a:noFill/>
          <a:ln>
            <a:noFill/>
          </a:ln>
        </p:spPr>
      </p:pic>
      <p:pic>
        <p:nvPicPr>
          <p:cNvPr id="647" name="Google Shape;647;p62"/>
          <p:cNvPicPr preferRelativeResize="0"/>
          <p:nvPr/>
        </p:nvPicPr>
        <p:blipFill rotWithShape="1">
          <a:blip r:embed="rId5">
            <a:alphaModFix/>
          </a:blip>
          <a:srcRect b="4104" l="0" r="0" t="0"/>
          <a:stretch/>
        </p:blipFill>
        <p:spPr>
          <a:xfrm>
            <a:off x="8380600" y="0"/>
            <a:ext cx="3027025" cy="62844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3"/>
          <p:cNvSpPr txBox="1"/>
          <p:nvPr>
            <p:ph type="title"/>
          </p:nvPr>
        </p:nvSpPr>
        <p:spPr>
          <a:xfrm>
            <a:off x="1167492" y="136526"/>
            <a:ext cx="9779100" cy="15699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Limitations</a:t>
            </a:r>
            <a:endParaRPr/>
          </a:p>
        </p:txBody>
      </p:sp>
      <p:grpSp>
        <p:nvGrpSpPr>
          <p:cNvPr id="654" name="Google Shape;654;p63"/>
          <p:cNvGrpSpPr/>
          <p:nvPr/>
        </p:nvGrpSpPr>
        <p:grpSpPr>
          <a:xfrm>
            <a:off x="1166813" y="2087563"/>
            <a:ext cx="9780716" cy="3891000"/>
            <a:chOff x="0" y="0"/>
            <a:chExt cx="9780716" cy="3891000"/>
          </a:xfrm>
        </p:grpSpPr>
        <p:sp>
          <p:nvSpPr>
            <p:cNvPr id="655" name="Google Shape;655;p63"/>
            <p:cNvSpPr/>
            <p:nvPr/>
          </p:nvSpPr>
          <p:spPr>
            <a:xfrm>
              <a:off x="0" y="0"/>
              <a:ext cx="1910400" cy="3891000"/>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3"/>
            <p:cNvSpPr txBox="1"/>
            <p:nvPr/>
          </p:nvSpPr>
          <p:spPr>
            <a:xfrm>
              <a:off x="0" y="1556384"/>
              <a:ext cx="1910400" cy="15564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Sample Representativeness</a:t>
              </a:r>
              <a:endParaRPr sz="2000">
                <a:solidFill>
                  <a:schemeClr val="lt1"/>
                </a:solidFill>
                <a:latin typeface="Calibri"/>
                <a:ea typeface="Calibri"/>
                <a:cs typeface="Calibri"/>
                <a:sym typeface="Calibri"/>
              </a:endParaRPr>
            </a:p>
          </p:txBody>
        </p:sp>
        <p:sp>
          <p:nvSpPr>
            <p:cNvPr id="657" name="Google Shape;657;p63"/>
            <p:cNvSpPr/>
            <p:nvPr/>
          </p:nvSpPr>
          <p:spPr>
            <a:xfrm>
              <a:off x="546306" y="472473"/>
              <a:ext cx="817800" cy="817800"/>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1965114" y="0"/>
              <a:ext cx="1910400" cy="3891000"/>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txBox="1"/>
            <p:nvPr/>
          </p:nvSpPr>
          <p:spPr>
            <a:xfrm>
              <a:off x="1965114" y="1556384"/>
              <a:ext cx="1910400" cy="15564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Self Reporting Bias</a:t>
              </a:r>
              <a:endParaRPr sz="2000">
                <a:solidFill>
                  <a:schemeClr val="lt1"/>
                </a:solidFill>
                <a:latin typeface="Calibri"/>
                <a:ea typeface="Calibri"/>
                <a:cs typeface="Calibri"/>
                <a:sym typeface="Calibri"/>
              </a:endParaRPr>
            </a:p>
          </p:txBody>
        </p:sp>
        <p:sp>
          <p:nvSpPr>
            <p:cNvPr id="660" name="Google Shape;660;p63"/>
            <p:cNvSpPr/>
            <p:nvPr/>
          </p:nvSpPr>
          <p:spPr>
            <a:xfrm>
              <a:off x="2513885" y="472473"/>
              <a:ext cx="817800" cy="817800"/>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p:nvPr/>
          </p:nvSpPr>
          <p:spPr>
            <a:xfrm>
              <a:off x="3938634" y="0"/>
              <a:ext cx="1910400" cy="3891000"/>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3"/>
            <p:cNvSpPr txBox="1"/>
            <p:nvPr/>
          </p:nvSpPr>
          <p:spPr>
            <a:xfrm>
              <a:off x="3938634" y="1556384"/>
              <a:ext cx="1910400" cy="1556400"/>
            </a:xfrm>
            <a:prstGeom prst="rect">
              <a:avLst/>
            </a:prstGeom>
            <a:noFill/>
            <a:ln>
              <a:noFill/>
            </a:ln>
          </p:spPr>
          <p:txBody>
            <a:bodyPr anchorCtr="0" anchor="ctr" bIns="192000" lIns="192000" spcFirstLastPara="1" rIns="192000" wrap="square" tIns="192000">
              <a:noAutofit/>
            </a:bodyPr>
            <a:lstStyle/>
            <a:p>
              <a:pPr indent="0" lvl="0" marL="0" marR="0" rtl="0" algn="ctr">
                <a:lnSpc>
                  <a:spcPct val="90000"/>
                </a:lnSpc>
                <a:spcBef>
                  <a:spcPts val="0"/>
                </a:spcBef>
                <a:spcAft>
                  <a:spcPts val="0"/>
                </a:spcAft>
                <a:buClr>
                  <a:schemeClr val="lt1"/>
                </a:buClr>
                <a:buSzPts val="2700"/>
                <a:buFont typeface="Calibri"/>
                <a:buNone/>
              </a:pPr>
              <a:r>
                <a:rPr lang="en-US" sz="2000">
                  <a:solidFill>
                    <a:schemeClr val="lt1"/>
                  </a:solidFill>
                  <a:latin typeface="Calibri"/>
                  <a:ea typeface="Calibri"/>
                  <a:cs typeface="Calibri"/>
                  <a:sym typeface="Calibri"/>
                </a:rPr>
                <a:t>Subjectivity in the </a:t>
              </a:r>
              <a:r>
                <a:rPr lang="en-US" sz="2000">
                  <a:solidFill>
                    <a:schemeClr val="lt1"/>
                  </a:solidFill>
                  <a:latin typeface="Calibri"/>
                  <a:ea typeface="Calibri"/>
                  <a:cs typeface="Calibri"/>
                  <a:sym typeface="Calibri"/>
                </a:rPr>
                <a:t>thematic</a:t>
              </a:r>
              <a:r>
                <a:rPr lang="en-US" sz="2000">
                  <a:solidFill>
                    <a:schemeClr val="lt1"/>
                  </a:solidFill>
                  <a:latin typeface="Calibri"/>
                  <a:ea typeface="Calibri"/>
                  <a:cs typeface="Calibri"/>
                  <a:sym typeface="Calibri"/>
                </a:rPr>
                <a:t> analysis</a:t>
              </a:r>
              <a:endParaRPr sz="2000"/>
            </a:p>
          </p:txBody>
        </p:sp>
        <p:sp>
          <p:nvSpPr>
            <p:cNvPr id="663" name="Google Shape;663;p63"/>
            <p:cNvSpPr/>
            <p:nvPr/>
          </p:nvSpPr>
          <p:spPr>
            <a:xfrm>
              <a:off x="4481464" y="472473"/>
              <a:ext cx="817800" cy="817800"/>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p:nvPr/>
          </p:nvSpPr>
          <p:spPr>
            <a:xfrm>
              <a:off x="5902737" y="0"/>
              <a:ext cx="1910400" cy="3891000"/>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3"/>
            <p:cNvSpPr txBox="1"/>
            <p:nvPr/>
          </p:nvSpPr>
          <p:spPr>
            <a:xfrm>
              <a:off x="5902737" y="1556384"/>
              <a:ext cx="1910400" cy="15564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Temporal constraint</a:t>
              </a:r>
              <a:endParaRPr/>
            </a:p>
          </p:txBody>
        </p:sp>
        <p:sp>
          <p:nvSpPr>
            <p:cNvPr id="666" name="Google Shape;666;p63"/>
            <p:cNvSpPr/>
            <p:nvPr/>
          </p:nvSpPr>
          <p:spPr>
            <a:xfrm>
              <a:off x="6449043" y="472473"/>
              <a:ext cx="817800" cy="817800"/>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7870316" y="0"/>
              <a:ext cx="1910400" cy="3891000"/>
            </a:xfrm>
            <a:prstGeom prst="rect">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nvSpPr>
          <p:spPr>
            <a:xfrm>
              <a:off x="7870316" y="1556384"/>
              <a:ext cx="1910400" cy="1556400"/>
            </a:xfrm>
            <a:prstGeom prst="rect">
              <a:avLst/>
            </a:prstGeom>
            <a:noFill/>
            <a:ln>
              <a:noFill/>
            </a:ln>
          </p:spPr>
          <p:txBody>
            <a:bodyPr anchorCtr="0" anchor="ctr" bIns="192000" lIns="192000" spcFirstLastPara="1" rIns="192000" wrap="square" tIns="192000">
              <a:noAutofit/>
            </a:bodyPr>
            <a:lstStyle/>
            <a:p>
              <a:pPr indent="0" lvl="0" marL="0" marR="0" rtl="0" algn="ctr">
                <a:lnSpc>
                  <a:spcPct val="90000"/>
                </a:lnSpc>
                <a:spcBef>
                  <a:spcPts val="0"/>
                </a:spcBef>
                <a:spcAft>
                  <a:spcPts val="0"/>
                </a:spcAft>
                <a:buClr>
                  <a:schemeClr val="lt1"/>
                </a:buClr>
                <a:buSzPts val="2700"/>
                <a:buFont typeface="Calibri"/>
                <a:buNone/>
              </a:pPr>
              <a:r>
                <a:rPr lang="en-US" sz="2000">
                  <a:solidFill>
                    <a:schemeClr val="lt1"/>
                  </a:solidFill>
                  <a:latin typeface="Calibri"/>
                  <a:ea typeface="Calibri"/>
                  <a:cs typeface="Calibri"/>
                  <a:sym typeface="Calibri"/>
                </a:rPr>
                <a:t>Language and cultural </a:t>
              </a:r>
              <a:r>
                <a:rPr lang="en-US" sz="2000">
                  <a:solidFill>
                    <a:schemeClr val="lt1"/>
                  </a:solidFill>
                  <a:latin typeface="Calibri"/>
                  <a:ea typeface="Calibri"/>
                  <a:cs typeface="Calibri"/>
                  <a:sym typeface="Calibri"/>
                </a:rPr>
                <a:t>nuance</a:t>
              </a:r>
              <a:endParaRPr sz="2000"/>
            </a:p>
          </p:txBody>
        </p:sp>
        <p:sp>
          <p:nvSpPr>
            <p:cNvPr id="669" name="Google Shape;669;p63"/>
            <p:cNvSpPr/>
            <p:nvPr/>
          </p:nvSpPr>
          <p:spPr>
            <a:xfrm>
              <a:off x="8416622" y="472473"/>
              <a:ext cx="817800" cy="817800"/>
            </a:xfrm>
            <a:prstGeom prst="ellipse">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p:nvPr/>
          </p:nvSpPr>
          <p:spPr>
            <a:xfrm>
              <a:off x="403820" y="3001871"/>
              <a:ext cx="8998200" cy="583500"/>
            </a:xfrm>
            <a:prstGeom prst="leftRightArrow">
              <a:avLst>
                <a:gd fmla="val 50000" name="adj1"/>
                <a:gd fmla="val 50000" name="adj2"/>
              </a:avLst>
            </a:prstGeom>
            <a:solidFill>
              <a:srgbClr val="F4B4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3"/>
          <p:cNvSpPr txBox="1"/>
          <p:nvPr/>
        </p:nvSpPr>
        <p:spPr>
          <a:xfrm>
            <a:off x="1933081" y="2628921"/>
            <a:ext cx="350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1</a:t>
            </a:r>
            <a:endParaRPr/>
          </a:p>
        </p:txBody>
      </p:sp>
      <p:sp>
        <p:nvSpPr>
          <p:cNvPr id="672" name="Google Shape;672;p63"/>
          <p:cNvSpPr txBox="1"/>
          <p:nvPr/>
        </p:nvSpPr>
        <p:spPr>
          <a:xfrm>
            <a:off x="3901654" y="2628921"/>
            <a:ext cx="350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2</a:t>
            </a:r>
            <a:endParaRPr/>
          </a:p>
        </p:txBody>
      </p:sp>
      <p:sp>
        <p:nvSpPr>
          <p:cNvPr id="673" name="Google Shape;673;p63"/>
          <p:cNvSpPr txBox="1"/>
          <p:nvPr/>
        </p:nvSpPr>
        <p:spPr>
          <a:xfrm>
            <a:off x="5877774" y="2628921"/>
            <a:ext cx="350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3</a:t>
            </a:r>
            <a:endParaRPr/>
          </a:p>
        </p:txBody>
      </p:sp>
      <p:sp>
        <p:nvSpPr>
          <p:cNvPr id="674" name="Google Shape;674;p63"/>
          <p:cNvSpPr txBox="1"/>
          <p:nvPr/>
        </p:nvSpPr>
        <p:spPr>
          <a:xfrm>
            <a:off x="7844750" y="2628921"/>
            <a:ext cx="350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4</a:t>
            </a:r>
            <a:endParaRPr/>
          </a:p>
        </p:txBody>
      </p:sp>
      <p:sp>
        <p:nvSpPr>
          <p:cNvPr id="675" name="Google Shape;675;p63"/>
          <p:cNvSpPr txBox="1"/>
          <p:nvPr/>
        </p:nvSpPr>
        <p:spPr>
          <a:xfrm>
            <a:off x="9807953" y="2628921"/>
            <a:ext cx="350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Arial"/>
              <a:buNone/>
            </a:pPr>
            <a:r>
              <a:rPr b="1" i="0" lang="en-US" sz="3600" u="none" cap="none" strike="noStrike">
                <a:solidFill>
                  <a:srgbClr val="FFFFFF"/>
                </a:solidFill>
                <a:latin typeface="Arial"/>
                <a:ea typeface="Arial"/>
                <a:cs typeface="Arial"/>
                <a:sym typeface="Arial"/>
              </a:rPr>
              <a:t>5</a:t>
            </a:r>
            <a:endParaRPr/>
          </a:p>
        </p:txBody>
      </p:sp>
      <p:sp>
        <p:nvSpPr>
          <p:cNvPr id="676" name="Google Shape;676;p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1200"/>
              <a:buFont typeface="Calibri"/>
              <a:buNone/>
            </a:pPr>
            <a:r>
              <a:rPr lang="en-US" sz="1200">
                <a:solidFill>
                  <a:schemeClr val="accent3"/>
                </a:solidFill>
                <a:latin typeface="Calibri"/>
                <a:ea typeface="Calibri"/>
                <a:cs typeface="Calibri"/>
                <a:sym typeface="Calibri"/>
              </a:rPr>
              <a:t>PRESENTATION TITLE</a:t>
            </a:r>
            <a:endParaRPr b="0" i="0" sz="1200" u="none" cap="none" strike="noStrike">
              <a:solidFill>
                <a:srgbClr val="637183"/>
              </a:solidFill>
              <a:latin typeface="Arial"/>
              <a:ea typeface="Arial"/>
              <a:cs typeface="Arial"/>
              <a:sym typeface="Arial"/>
            </a:endParaRPr>
          </a:p>
        </p:txBody>
      </p:sp>
      <p:sp>
        <p:nvSpPr>
          <p:cNvPr id="677" name="Google Shape;677;p63"/>
          <p:cNvSpPr txBox="1"/>
          <p:nvPr>
            <p:ph idx="12" type="sldNum"/>
          </p:nvPr>
        </p:nvSpPr>
        <p:spPr>
          <a:xfrm>
            <a:off x="10153276" y="6356350"/>
            <a:ext cx="16578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3"/>
              </a:buClr>
              <a:buSzPts val="1200"/>
              <a:buFont typeface="Calibri"/>
              <a:buNone/>
            </a:pPr>
            <a:fld id="{00000000-1234-1234-1234-123412341234}" type="slidenum">
              <a:rPr lang="en-US" sz="1200">
                <a:solidFill>
                  <a:schemeClr val="accent3"/>
                </a:solidFill>
                <a:latin typeface="Calibri"/>
                <a:ea typeface="Calibri"/>
                <a:cs typeface="Calibri"/>
                <a:sym typeface="Calibri"/>
              </a:rPr>
              <a:t>‹#›</a:t>
            </a:fld>
            <a:endParaRPr b="0" i="0" sz="1200" u="none" cap="none" strike="noStrike">
              <a:solidFill>
                <a:srgbClr val="637183"/>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4"/>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Future Improvements</a:t>
            </a:r>
            <a:endParaRPr/>
          </a:p>
        </p:txBody>
      </p:sp>
      <p:sp>
        <p:nvSpPr>
          <p:cNvPr id="684" name="Google Shape;684;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1200"/>
              <a:buFont typeface="Calibri"/>
              <a:buNone/>
            </a:pPr>
            <a:r>
              <a:rPr lang="en-US" sz="1200">
                <a:solidFill>
                  <a:schemeClr val="accent3"/>
                </a:solidFill>
                <a:latin typeface="Calibri"/>
                <a:ea typeface="Calibri"/>
                <a:cs typeface="Calibri"/>
                <a:sym typeface="Calibri"/>
              </a:rPr>
              <a:t>PRESENTATION TITLE</a:t>
            </a:r>
            <a:endParaRPr b="0" i="0" sz="1200" u="none" cap="none" strike="noStrike">
              <a:solidFill>
                <a:srgbClr val="637183"/>
              </a:solidFill>
              <a:latin typeface="Arial"/>
              <a:ea typeface="Arial"/>
              <a:cs typeface="Arial"/>
              <a:sym typeface="Arial"/>
            </a:endParaRPr>
          </a:p>
        </p:txBody>
      </p:sp>
      <p:sp>
        <p:nvSpPr>
          <p:cNvPr id="685" name="Google Shape;685;p64"/>
          <p:cNvSpPr txBox="1"/>
          <p:nvPr>
            <p:ph idx="12" type="sldNum"/>
          </p:nvPr>
        </p:nvSpPr>
        <p:spPr>
          <a:xfrm>
            <a:off x="10153276" y="6356350"/>
            <a:ext cx="1657723"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3"/>
              </a:buClr>
              <a:buSzPts val="1200"/>
              <a:buFont typeface="Calibri"/>
              <a:buNone/>
            </a:pPr>
            <a:fld id="{00000000-1234-1234-1234-123412341234}" type="slidenum">
              <a:rPr lang="en-US" sz="1200">
                <a:solidFill>
                  <a:schemeClr val="accent3"/>
                </a:solidFill>
                <a:latin typeface="Calibri"/>
                <a:ea typeface="Calibri"/>
                <a:cs typeface="Calibri"/>
                <a:sym typeface="Calibri"/>
              </a:rPr>
              <a:t>‹#›</a:t>
            </a:fld>
            <a:endParaRPr b="0" i="0" sz="1200" u="none" cap="none" strike="noStrike">
              <a:solidFill>
                <a:srgbClr val="637183"/>
              </a:solidFill>
              <a:latin typeface="Arial"/>
              <a:ea typeface="Arial"/>
              <a:cs typeface="Arial"/>
              <a:sym typeface="Arial"/>
            </a:endParaRPr>
          </a:p>
        </p:txBody>
      </p:sp>
      <p:pic>
        <p:nvPicPr>
          <p:cNvPr id="686" name="Google Shape;686;p64"/>
          <p:cNvPicPr preferRelativeResize="0"/>
          <p:nvPr/>
        </p:nvPicPr>
        <p:blipFill rotWithShape="1">
          <a:blip r:embed="rId3">
            <a:alphaModFix/>
          </a:blip>
          <a:srcRect b="15025" l="0" r="0" t="15025"/>
          <a:stretch/>
        </p:blipFill>
        <p:spPr>
          <a:xfrm>
            <a:off x="152400" y="2147824"/>
            <a:ext cx="11887201" cy="296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Introduction Cont'd</a:t>
            </a:r>
            <a:endParaRPr/>
          </a:p>
        </p:txBody>
      </p:sp>
      <p:sp>
        <p:nvSpPr>
          <p:cNvPr id="160" name="Google Shape;160;p21"/>
          <p:cNvSpPr txBox="1"/>
          <p:nvPr/>
        </p:nvSpPr>
        <p:spPr>
          <a:xfrm>
            <a:off x="1167498" y="2305425"/>
            <a:ext cx="6796500" cy="3436500"/>
          </a:xfrm>
          <a:prstGeom prst="rect">
            <a:avLst/>
          </a:prstGeom>
          <a:noFill/>
          <a:ln>
            <a:noFill/>
          </a:ln>
        </p:spPr>
        <p:txBody>
          <a:bodyPr anchorCtr="0" anchor="t" bIns="45700" lIns="91425" spcFirstLastPara="1" rIns="91425" wrap="square" tIns="45700">
            <a:noAutofit/>
          </a:bodyPr>
          <a:lstStyle/>
          <a:p>
            <a:pPr indent="-133350" lvl="0" marL="91440" marR="0" rtl="0" algn="l">
              <a:lnSpc>
                <a:spcPct val="90000"/>
              </a:lnSpc>
              <a:spcBef>
                <a:spcPts val="0"/>
              </a:spcBef>
              <a:spcAft>
                <a:spcPts val="0"/>
              </a:spcAft>
              <a:buClr>
                <a:schemeClr val="accent1"/>
              </a:buClr>
              <a:buSzPts val="2100"/>
              <a:buFont typeface="Calibri"/>
              <a:buChar char=" "/>
            </a:pPr>
            <a:r>
              <a:rPr lang="en-US" sz="2100">
                <a:solidFill>
                  <a:srgbClr val="3F3F3F"/>
                </a:solidFill>
                <a:latin typeface="Calibri"/>
                <a:ea typeface="Calibri"/>
                <a:cs typeface="Calibri"/>
                <a:sym typeface="Calibri"/>
              </a:rPr>
              <a:t>This </a:t>
            </a:r>
            <a:r>
              <a:rPr i="0" lang="en-US" sz="2100" u="none" cap="none" strike="noStrike">
                <a:solidFill>
                  <a:srgbClr val="3F3F3F"/>
                </a:solidFill>
                <a:latin typeface="Calibri"/>
                <a:ea typeface="Calibri"/>
                <a:cs typeface="Calibri"/>
                <a:sym typeface="Calibri"/>
              </a:rPr>
              <a:t>research project, "Design and Implementation of a Chat-Bot for Prospective Students," rooted in Computer Science, AI, and Natural Language Processing, aims to dissolve communication barriers, offering clarity and efficiency. This chat-bot promises a more intuitive and responsive admissions experience.</a:t>
            </a:r>
            <a:endParaRPr i="0" sz="2100" u="none" cap="none" strike="noStrike">
              <a:solidFill>
                <a:srgbClr val="3F3F3F"/>
              </a:solidFill>
              <a:latin typeface="Calibri"/>
              <a:ea typeface="Calibri"/>
              <a:cs typeface="Calibri"/>
              <a:sym typeface="Calibri"/>
            </a:endParaRPr>
          </a:p>
          <a:p>
            <a:pPr indent="-133350" lvl="0" marL="91440" marR="0" rtl="0" algn="l">
              <a:lnSpc>
                <a:spcPct val="90000"/>
              </a:lnSpc>
              <a:spcBef>
                <a:spcPts val="1400"/>
              </a:spcBef>
              <a:spcAft>
                <a:spcPts val="0"/>
              </a:spcAft>
              <a:buClr>
                <a:schemeClr val="accent1"/>
              </a:buClr>
              <a:buSzPts val="2100"/>
              <a:buFont typeface="Calibri"/>
              <a:buChar char=" "/>
            </a:pPr>
            <a:r>
              <a:rPr i="0" lang="en-US" sz="2100" u="none" cap="none" strike="noStrike">
                <a:solidFill>
                  <a:srgbClr val="3F3F3F"/>
                </a:solidFill>
                <a:latin typeface="Calibri"/>
                <a:ea typeface="Calibri"/>
                <a:cs typeface="Calibri"/>
                <a:sym typeface="Calibri"/>
              </a:rPr>
              <a:t>Successful project completion will bring efficiency, personalized guidance, and accessibility, marking a turning point in the University's admissions process, allowing staff to focus on strategic initiatives and providing students with the confidence to embark on their academic journey.</a:t>
            </a:r>
            <a:endParaRPr sz="2100">
              <a:latin typeface="Calibri"/>
              <a:ea typeface="Calibri"/>
              <a:cs typeface="Calibri"/>
              <a:sym typeface="Calibri"/>
            </a:endParaRPr>
          </a:p>
        </p:txBody>
      </p:sp>
      <p:pic>
        <p:nvPicPr>
          <p:cNvPr id="161" name="Google Shape;161;p21"/>
          <p:cNvPicPr preferRelativeResize="0"/>
          <p:nvPr/>
        </p:nvPicPr>
        <p:blipFill rotWithShape="1">
          <a:blip r:embed="rId3">
            <a:alphaModFix/>
          </a:blip>
          <a:srcRect b="0" l="15225" r="0" t="0"/>
          <a:stretch/>
        </p:blipFill>
        <p:spPr>
          <a:xfrm>
            <a:off x="7789425" y="3080150"/>
            <a:ext cx="4402574" cy="32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1167492" y="424132"/>
            <a:ext cx="9779183"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The Problem</a:t>
            </a:r>
            <a:endParaRPr/>
          </a:p>
        </p:txBody>
      </p:sp>
      <p:sp>
        <p:nvSpPr>
          <p:cNvPr id="167" name="Google Shape;167;p22"/>
          <p:cNvSpPr txBox="1"/>
          <p:nvPr>
            <p:ph idx="1" type="body"/>
          </p:nvPr>
        </p:nvSpPr>
        <p:spPr>
          <a:xfrm>
            <a:off x="1167500" y="2281900"/>
            <a:ext cx="6711600" cy="2828700"/>
          </a:xfrm>
          <a:prstGeom prst="rect">
            <a:avLst/>
          </a:prstGeom>
          <a:noFill/>
          <a:ln>
            <a:noFill/>
          </a:ln>
        </p:spPr>
        <p:txBody>
          <a:bodyPr anchorCtr="0" anchor="t" bIns="45700" lIns="91425" spcFirstLastPara="1" rIns="91425" wrap="square" tIns="45700">
            <a:noAutofit/>
          </a:bodyPr>
          <a:lstStyle/>
          <a:p>
            <a:pPr indent="-177800" lvl="0" marL="91440" rtl="0" algn="l">
              <a:lnSpc>
                <a:spcPct val="90000"/>
              </a:lnSpc>
              <a:spcBef>
                <a:spcPts val="0"/>
              </a:spcBef>
              <a:spcAft>
                <a:spcPts val="0"/>
              </a:spcAft>
              <a:buSzPts val="2800"/>
              <a:buChar char=" "/>
            </a:pPr>
            <a:r>
              <a:rPr lang="en-US" sz="2800"/>
              <a:t>The University of Ibadan's admissions process is complex due to the diverse applicant pool. Prospective students struggle with navigating requirements, deadlines, and course information in the manual system, leading to frustration. Admissions staff, overwhelmed by inquiries, often provide delayed and inaccurate responses.</a:t>
            </a:r>
            <a:endParaRPr sz="2800"/>
          </a:p>
        </p:txBody>
      </p:sp>
      <p:pic>
        <p:nvPicPr>
          <p:cNvPr id="168" name="Google Shape;168;p22"/>
          <p:cNvPicPr preferRelativeResize="0"/>
          <p:nvPr/>
        </p:nvPicPr>
        <p:blipFill>
          <a:blip r:embed="rId3">
            <a:alphaModFix/>
          </a:blip>
          <a:stretch>
            <a:fillRect/>
          </a:stretch>
        </p:blipFill>
        <p:spPr>
          <a:xfrm>
            <a:off x="7399075" y="2654700"/>
            <a:ext cx="4072351" cy="2322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Background</a:t>
            </a:r>
            <a:endParaRPr/>
          </a:p>
        </p:txBody>
      </p:sp>
      <p:sp>
        <p:nvSpPr>
          <p:cNvPr id="174" name="Google Shape;174;p23"/>
          <p:cNvSpPr txBox="1"/>
          <p:nvPr>
            <p:ph idx="1" type="body"/>
          </p:nvPr>
        </p:nvSpPr>
        <p:spPr>
          <a:xfrm>
            <a:off x="1167500" y="1873724"/>
            <a:ext cx="9494100" cy="4155900"/>
          </a:xfrm>
          <a:prstGeom prst="rect">
            <a:avLst/>
          </a:prstGeom>
          <a:noFill/>
          <a:ln>
            <a:noFill/>
          </a:ln>
        </p:spPr>
        <p:txBody>
          <a:bodyPr anchorCtr="0" anchor="t" bIns="45700" lIns="91425" spcFirstLastPara="1" rIns="91425" wrap="square" tIns="45700">
            <a:noAutofit/>
          </a:bodyPr>
          <a:lstStyle/>
          <a:p>
            <a:pPr indent="-165100" lvl="0" marL="91440" rtl="0" algn="just">
              <a:lnSpc>
                <a:spcPct val="70000"/>
              </a:lnSpc>
              <a:spcBef>
                <a:spcPts val="0"/>
              </a:spcBef>
              <a:spcAft>
                <a:spcPts val="0"/>
              </a:spcAft>
              <a:buSzPts val="2600"/>
              <a:buChar char=" "/>
            </a:pPr>
            <a:r>
              <a:rPr lang="en-US" sz="2600"/>
              <a:t>The University of Ibadan, part of the Academic division, plays a vital role in shaping aspiring students' academic future. The Admission Office is responsible for facilitating admissions across various academic programs, following established rules and regulations. </a:t>
            </a:r>
            <a:endParaRPr sz="2600"/>
          </a:p>
          <a:p>
            <a:pPr indent="-165100" lvl="0" marL="91440" rtl="0" algn="just">
              <a:lnSpc>
                <a:spcPct val="70000"/>
              </a:lnSpc>
              <a:spcBef>
                <a:spcPts val="0"/>
              </a:spcBef>
              <a:spcAft>
                <a:spcPts val="0"/>
              </a:spcAft>
              <a:buSzPts val="2600"/>
              <a:buChar char=" "/>
            </a:pPr>
            <a:r>
              <a:t/>
            </a:r>
            <a:endParaRPr sz="2600"/>
          </a:p>
          <a:p>
            <a:pPr indent="-165100" lvl="0" marL="91440" rtl="0" algn="just">
              <a:lnSpc>
                <a:spcPct val="70000"/>
              </a:lnSpc>
              <a:spcBef>
                <a:spcPts val="0"/>
              </a:spcBef>
              <a:spcAft>
                <a:spcPts val="0"/>
              </a:spcAft>
              <a:buSzPts val="2600"/>
              <a:buChar char=" "/>
            </a:pPr>
            <a:r>
              <a:rPr lang="en-US" sz="2600"/>
              <a:t>This process begins with disseminating information via the university's website, official bulletins, and national newspapers, encouraging applicants to upload their credentials online. After meticulous processing, successful candidates who complete Admission Post-UTME Tests have their names submitted to the Joint Admissions and Matriculation Board (JAMB) for approval. </a:t>
            </a:r>
            <a:endParaRPr sz="2600"/>
          </a:p>
          <a:p>
            <a:pPr indent="-165100" lvl="0" marL="91440" rtl="0" algn="just">
              <a:lnSpc>
                <a:spcPct val="70000"/>
              </a:lnSpc>
              <a:spcBef>
                <a:spcPts val="0"/>
              </a:spcBef>
              <a:spcAft>
                <a:spcPts val="0"/>
              </a:spcAft>
              <a:buSzPts val="2600"/>
              <a:buChar char=" "/>
            </a:pPr>
            <a:r>
              <a:t/>
            </a:r>
            <a:endParaRPr sz="2600"/>
          </a:p>
          <a:p>
            <a:pPr indent="-165100" lvl="0" marL="91440" rtl="0" algn="just">
              <a:lnSpc>
                <a:spcPct val="70000"/>
              </a:lnSpc>
              <a:spcBef>
                <a:spcPts val="0"/>
              </a:spcBef>
              <a:spcAft>
                <a:spcPts val="0"/>
              </a:spcAft>
              <a:buSzPts val="2600"/>
              <a:buChar char=" "/>
            </a:pPr>
            <a:r>
              <a:rPr lang="en-US" sz="2600"/>
              <a:t>This process highlights the complex and significant role of the admission unit within the University of Ibadan.</a:t>
            </a:r>
            <a:endParaRPr sz="2600"/>
          </a:p>
        </p:txBody>
      </p:sp>
      <p:sp>
        <p:nvSpPr>
          <p:cNvPr id="175" name="Google Shape;175;p23"/>
          <p:cNvSpPr txBox="1"/>
          <p:nvPr/>
        </p:nvSpPr>
        <p:spPr>
          <a:xfrm>
            <a:off x="10153276" y="6356350"/>
            <a:ext cx="1657723"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167492" y="136526"/>
            <a:ext cx="9779183" cy="15700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b="1" lang="en-US" sz="5400"/>
              <a:t>Background Cont'd </a:t>
            </a:r>
            <a:endParaRPr/>
          </a:p>
        </p:txBody>
      </p:sp>
      <p:sp>
        <p:nvSpPr>
          <p:cNvPr id="181" name="Google Shape;181;p24"/>
          <p:cNvSpPr txBox="1"/>
          <p:nvPr/>
        </p:nvSpPr>
        <p:spPr>
          <a:xfrm>
            <a:off x="1167500" y="2344075"/>
            <a:ext cx="5690400" cy="3436500"/>
          </a:xfrm>
          <a:prstGeom prst="rect">
            <a:avLst/>
          </a:prstGeom>
          <a:noFill/>
          <a:ln>
            <a:noFill/>
          </a:ln>
        </p:spPr>
        <p:txBody>
          <a:bodyPr anchorCtr="0" anchor="t" bIns="45700" lIns="91425" spcFirstLastPara="1" rIns="91425" wrap="square" tIns="45700">
            <a:normAutofit fontScale="92500" lnSpcReduction="20000"/>
          </a:bodyPr>
          <a:lstStyle/>
          <a:p>
            <a:pPr indent="-146843" lvl="0" marL="91440" marR="0" rtl="0" algn="just">
              <a:lnSpc>
                <a:spcPct val="90000"/>
              </a:lnSpc>
              <a:spcBef>
                <a:spcPts val="0"/>
              </a:spcBef>
              <a:spcAft>
                <a:spcPts val="0"/>
              </a:spcAft>
              <a:buClr>
                <a:schemeClr val="accent1"/>
              </a:buClr>
              <a:buSzPct val="100000"/>
              <a:buFont typeface="Calibri"/>
              <a:buChar char=" "/>
            </a:pPr>
            <a:r>
              <a:rPr i="0" lang="en-US" sz="2500" u="none" cap="none" strike="noStrike">
                <a:solidFill>
                  <a:srgbClr val="3F3F3F"/>
                </a:solidFill>
                <a:latin typeface="Calibri"/>
                <a:ea typeface="Calibri"/>
                <a:cs typeface="Calibri"/>
                <a:sym typeface="Calibri"/>
              </a:rPr>
              <a:t>However, increasing inquiries have created new challenges, as traditional methods are inconsistent, unavailable 24/7, and prone to misinformation.</a:t>
            </a:r>
            <a:endParaRPr sz="1500">
              <a:latin typeface="Calibri"/>
              <a:ea typeface="Calibri"/>
              <a:cs typeface="Calibri"/>
              <a:sym typeface="Calibri"/>
            </a:endParaRPr>
          </a:p>
          <a:p>
            <a:pPr indent="0" lvl="0" marL="91440" marR="0" rtl="0" algn="just">
              <a:lnSpc>
                <a:spcPct val="90000"/>
              </a:lnSpc>
              <a:spcBef>
                <a:spcPts val="1400"/>
              </a:spcBef>
              <a:spcAft>
                <a:spcPts val="0"/>
              </a:spcAft>
              <a:buClr>
                <a:schemeClr val="accent1"/>
              </a:buClr>
              <a:buSzPct val="96000"/>
              <a:buFont typeface="Calibri"/>
              <a:buNone/>
            </a:pPr>
            <a:r>
              <a:t/>
            </a:r>
            <a:endParaRPr i="0" sz="2500" u="none" cap="none" strike="noStrike">
              <a:solidFill>
                <a:srgbClr val="3F3F3F"/>
              </a:solidFill>
              <a:latin typeface="Calibri"/>
              <a:ea typeface="Calibri"/>
              <a:cs typeface="Calibri"/>
              <a:sym typeface="Calibri"/>
            </a:endParaRPr>
          </a:p>
          <a:p>
            <a:pPr indent="-146843" lvl="0" marL="91440" marR="0" rtl="0" algn="just">
              <a:lnSpc>
                <a:spcPct val="90000"/>
              </a:lnSpc>
              <a:spcBef>
                <a:spcPts val="1400"/>
              </a:spcBef>
              <a:spcAft>
                <a:spcPts val="0"/>
              </a:spcAft>
              <a:buClr>
                <a:schemeClr val="accent1"/>
              </a:buClr>
              <a:buSzPct val="100000"/>
              <a:buFont typeface="Calibri"/>
              <a:buChar char=" "/>
            </a:pPr>
            <a:r>
              <a:rPr i="0" lang="en-US" sz="2500" u="none" cap="none" strike="noStrike">
                <a:solidFill>
                  <a:srgbClr val="3F3F3F"/>
                </a:solidFill>
                <a:latin typeface="Calibri"/>
                <a:ea typeface="Calibri"/>
                <a:cs typeface="Calibri"/>
                <a:sym typeface="Calibri"/>
              </a:rPr>
              <a:t>To address these challenges, a chatbot tailored to prospective students is seen as a solution, providing prompt, accurate, and consistent information, ultimately enhancing the admission process.</a:t>
            </a:r>
            <a:endParaRPr i="0" sz="2500" u="none" cap="none" strike="noStrike">
              <a:solidFill>
                <a:srgbClr val="3F3F3F"/>
              </a:solidFill>
              <a:latin typeface="Calibri"/>
              <a:ea typeface="Calibri"/>
              <a:cs typeface="Calibri"/>
              <a:sym typeface="Calibri"/>
            </a:endParaRPr>
          </a:p>
          <a:p>
            <a:pPr indent="0" lvl="0" marL="91440" marR="0" rtl="0" algn="l">
              <a:lnSpc>
                <a:spcPct val="90000"/>
              </a:lnSpc>
              <a:spcBef>
                <a:spcPts val="1400"/>
              </a:spcBef>
              <a:spcAft>
                <a:spcPts val="0"/>
              </a:spcAft>
              <a:buClr>
                <a:schemeClr val="accent1"/>
              </a:buClr>
              <a:buSzPct val="96000"/>
              <a:buFont typeface="Calibri"/>
              <a:buNone/>
            </a:pPr>
            <a:r>
              <a:t/>
            </a:r>
            <a:endParaRPr i="0" sz="2500" u="none" cap="none" strike="noStrike">
              <a:solidFill>
                <a:srgbClr val="3F3F3F"/>
              </a:solidFill>
              <a:latin typeface="Calibri"/>
              <a:ea typeface="Calibri"/>
              <a:cs typeface="Calibri"/>
              <a:sym typeface="Calibri"/>
            </a:endParaRPr>
          </a:p>
        </p:txBody>
      </p:sp>
      <p:sp>
        <p:nvSpPr>
          <p:cNvPr id="182" name="Google Shape;182;p24"/>
          <p:cNvSpPr txBox="1"/>
          <p:nvPr>
            <p:ph idx="12" type="sldNum"/>
          </p:nvPr>
        </p:nvSpPr>
        <p:spPr>
          <a:xfrm>
            <a:off x="10206318" y="6356350"/>
            <a:ext cx="16046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3" name="Google Shape;183;p24"/>
          <p:cNvPicPr preferRelativeResize="0"/>
          <p:nvPr/>
        </p:nvPicPr>
        <p:blipFill rotWithShape="1">
          <a:blip r:embed="rId3">
            <a:alphaModFix/>
          </a:blip>
          <a:srcRect b="20911" l="0" r="0" t="0"/>
          <a:stretch/>
        </p:blipFill>
        <p:spPr>
          <a:xfrm>
            <a:off x="7010300" y="2029148"/>
            <a:ext cx="4344975" cy="3436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nvSpPr>
        <p:spPr>
          <a:xfrm>
            <a:off x="4994219" y="838911"/>
            <a:ext cx="6246000" cy="9834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3F3F3F"/>
              </a:buClr>
              <a:buSzPts val="5400"/>
              <a:buFont typeface="Calibri"/>
              <a:buNone/>
            </a:pPr>
            <a:r>
              <a:rPr b="1" i="0" lang="en-US" sz="5400" u="none" cap="none" strike="noStrike">
                <a:solidFill>
                  <a:srgbClr val="3F3F3F"/>
                </a:solidFill>
                <a:latin typeface="Calibri"/>
                <a:ea typeface="Calibri"/>
                <a:cs typeface="Calibri"/>
                <a:sym typeface="Calibri"/>
              </a:rPr>
              <a:t>Aim</a:t>
            </a:r>
            <a:endParaRPr/>
          </a:p>
        </p:txBody>
      </p:sp>
      <p:sp>
        <p:nvSpPr>
          <p:cNvPr id="189" name="Google Shape;189;p25"/>
          <p:cNvSpPr txBox="1"/>
          <p:nvPr/>
        </p:nvSpPr>
        <p:spPr>
          <a:xfrm>
            <a:off x="4918025" y="2098300"/>
            <a:ext cx="6126300" cy="3415200"/>
          </a:xfrm>
          <a:prstGeom prst="rect">
            <a:avLst/>
          </a:prstGeom>
          <a:noFill/>
          <a:ln>
            <a:noFill/>
          </a:ln>
        </p:spPr>
        <p:txBody>
          <a:bodyPr anchorCtr="0" anchor="t" bIns="45700" lIns="91425" spcFirstLastPara="1" rIns="91425" wrap="square" tIns="45700">
            <a:noAutofit/>
          </a:bodyPr>
          <a:lstStyle/>
          <a:p>
            <a:pPr indent="-165100" lvl="0" marL="91440" marR="0" rtl="0" algn="l">
              <a:lnSpc>
                <a:spcPct val="115000"/>
              </a:lnSpc>
              <a:spcBef>
                <a:spcPts val="0"/>
              </a:spcBef>
              <a:spcAft>
                <a:spcPts val="0"/>
              </a:spcAft>
              <a:buClr>
                <a:schemeClr val="accent1"/>
              </a:buClr>
              <a:buSzPts val="2600"/>
              <a:buFont typeface="Calibri"/>
              <a:buChar char=" "/>
            </a:pPr>
            <a:r>
              <a:rPr b="0" i="0" lang="en-US" sz="2600" u="none" cap="none" strike="noStrike">
                <a:solidFill>
                  <a:srgbClr val="3F3F3F"/>
                </a:solidFill>
                <a:latin typeface="Calibri"/>
                <a:ea typeface="Calibri"/>
                <a:cs typeface="Calibri"/>
                <a:sym typeface="Calibri"/>
              </a:rPr>
              <a:t>The aim of this project is to design and implement a chatbot for prospective students that will help streamline the admission process and provide students with quick and easy access to information they need about admission requirements, application deadlines, and other relevant information.</a:t>
            </a:r>
            <a:endParaRPr b="0" i="0" sz="2600" u="none" cap="none" strike="noStrike">
              <a:solidFill>
                <a:srgbClr val="3F3F3F"/>
              </a:solidFill>
              <a:latin typeface="Calibri"/>
              <a:ea typeface="Calibri"/>
              <a:cs typeface="Calibri"/>
              <a:sym typeface="Calibri"/>
            </a:endParaRPr>
          </a:p>
        </p:txBody>
      </p:sp>
      <p:pic>
        <p:nvPicPr>
          <p:cNvPr id="190" name="Google Shape;190;p25"/>
          <p:cNvPicPr preferRelativeResize="0"/>
          <p:nvPr/>
        </p:nvPicPr>
        <p:blipFill rotWithShape="1">
          <a:blip r:embed="rId3">
            <a:alphaModFix/>
          </a:blip>
          <a:srcRect b="0" l="0" r="40673" t="0"/>
          <a:stretch/>
        </p:blipFill>
        <p:spPr>
          <a:xfrm>
            <a:off x="0" y="1752800"/>
            <a:ext cx="4832324" cy="457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